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69" r:id="rId3"/>
    <p:sldId id="265" r:id="rId4"/>
    <p:sldId id="266" r:id="rId5"/>
    <p:sldId id="267" r:id="rId6"/>
    <p:sldId id="26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704"/>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1/16/19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1/16/19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1/16/19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1/16/19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1/16/19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EBF21-BE0A-F846-916C-45B9605D17B9}"/>
              </a:ext>
            </a:extLst>
          </p:cNvPr>
          <p:cNvSpPr>
            <a:spLocks noGrp="1"/>
          </p:cNvSpPr>
          <p:nvPr>
            <p:ph type="title"/>
          </p:nvPr>
        </p:nvSpPr>
        <p:spPr>
          <a:xfrm>
            <a:off x="1371600" y="685799"/>
            <a:ext cx="9601200" cy="5286737"/>
          </a:xfrm>
        </p:spPr>
        <p:txBody>
          <a:bodyPr>
            <a:normAutofit fontScale="90000"/>
          </a:bodyPr>
          <a:lstStyle/>
          <a:p>
            <a:br>
              <a:rPr lang="en-US" sz="3200" dirty="0"/>
            </a:br>
            <a:r>
              <a:rPr lang="en-US" sz="3600" dirty="0"/>
              <a:t>What is the Women’s March?</a:t>
            </a:r>
            <a:br>
              <a:rPr lang="en-US" sz="3600" dirty="0"/>
            </a:br>
            <a:r>
              <a:rPr lang="en-US" sz="3600" i="1" dirty="0" err="1">
                <a:solidFill>
                  <a:srgbClr val="00B050"/>
                </a:solidFill>
              </a:rPr>
              <a:t>Inona</a:t>
            </a:r>
            <a:r>
              <a:rPr lang="en-US" sz="3600" i="1" dirty="0">
                <a:solidFill>
                  <a:srgbClr val="00B050"/>
                </a:solidFill>
              </a:rPr>
              <a:t> </a:t>
            </a:r>
            <a:r>
              <a:rPr lang="en-US" sz="3600" i="1" dirty="0" err="1">
                <a:solidFill>
                  <a:srgbClr val="00B050"/>
                </a:solidFill>
              </a:rPr>
              <a:t>ny</a:t>
            </a:r>
            <a:r>
              <a:rPr lang="en-US" sz="3600" i="1" dirty="0">
                <a:solidFill>
                  <a:srgbClr val="00B050"/>
                </a:solidFill>
              </a:rPr>
              <a:t> </a:t>
            </a:r>
            <a:r>
              <a:rPr lang="en-US" sz="3600" i="1" dirty="0" err="1">
                <a:solidFill>
                  <a:srgbClr val="00B050"/>
                </a:solidFill>
              </a:rPr>
              <a:t>diaben’ny</a:t>
            </a:r>
            <a:r>
              <a:rPr lang="en-US" sz="3600" i="1" dirty="0">
                <a:solidFill>
                  <a:srgbClr val="00B050"/>
                </a:solidFill>
              </a:rPr>
              <a:t> </a:t>
            </a:r>
            <a:r>
              <a:rPr lang="en-US" sz="3600" i="1" dirty="0" err="1">
                <a:solidFill>
                  <a:srgbClr val="00B050"/>
                </a:solidFill>
              </a:rPr>
              <a:t>vehivavy</a:t>
            </a:r>
            <a:r>
              <a:rPr lang="en-US" sz="3600" i="1" dirty="0">
                <a:solidFill>
                  <a:srgbClr val="00B050"/>
                </a:solidFill>
              </a:rPr>
              <a:t>?</a:t>
            </a:r>
            <a:br>
              <a:rPr lang="en-US" sz="3600" i="1" dirty="0"/>
            </a:br>
            <a:br>
              <a:rPr lang="en-US" sz="3600" i="1" dirty="0"/>
            </a:br>
            <a:r>
              <a:rPr lang="en-US" sz="3600" i="1" dirty="0"/>
              <a:t>The women’s march is an event that promotes equal rights for women, and celebrates the importance of women in society.</a:t>
            </a:r>
            <a:br>
              <a:rPr lang="en-US" sz="3600" i="1" dirty="0"/>
            </a:br>
            <a:r>
              <a:rPr lang="en-US" sz="3600" i="1" dirty="0">
                <a:solidFill>
                  <a:srgbClr val="00B050"/>
                </a:solidFill>
              </a:rPr>
              <a:t>Ny </a:t>
            </a:r>
            <a:r>
              <a:rPr lang="en-US" sz="3600" i="1" dirty="0" err="1">
                <a:solidFill>
                  <a:srgbClr val="00B050"/>
                </a:solidFill>
              </a:rPr>
              <a:t>diaben'ny</a:t>
            </a:r>
            <a:r>
              <a:rPr lang="en-US" sz="3600" i="1" dirty="0">
                <a:solidFill>
                  <a:srgbClr val="00B050"/>
                </a:solidFill>
              </a:rPr>
              <a:t> </a:t>
            </a:r>
            <a:r>
              <a:rPr lang="en-US" sz="3600" i="1" dirty="0" err="1">
                <a:solidFill>
                  <a:srgbClr val="00B050"/>
                </a:solidFill>
              </a:rPr>
              <a:t>vehivavy</a:t>
            </a:r>
            <a:r>
              <a:rPr lang="en-US" sz="3600" i="1" dirty="0">
                <a:solidFill>
                  <a:srgbClr val="00B050"/>
                </a:solidFill>
              </a:rPr>
              <a:t> </a:t>
            </a:r>
            <a:r>
              <a:rPr lang="en-US" sz="3600" i="1" dirty="0" err="1">
                <a:solidFill>
                  <a:srgbClr val="00B050"/>
                </a:solidFill>
              </a:rPr>
              <a:t>dia</a:t>
            </a:r>
            <a:r>
              <a:rPr lang="en-US" sz="3600" i="1" dirty="0">
                <a:solidFill>
                  <a:srgbClr val="00B050"/>
                </a:solidFill>
              </a:rPr>
              <a:t> </a:t>
            </a:r>
            <a:r>
              <a:rPr lang="en-US" sz="3600" i="1" dirty="0" err="1">
                <a:solidFill>
                  <a:srgbClr val="00B050"/>
                </a:solidFill>
              </a:rPr>
              <a:t>hetsika</a:t>
            </a:r>
            <a:r>
              <a:rPr lang="en-US" sz="3600" i="1" dirty="0">
                <a:solidFill>
                  <a:srgbClr val="00B050"/>
                </a:solidFill>
              </a:rPr>
              <a:t> fa </a:t>
            </a:r>
            <a:r>
              <a:rPr lang="en-US" sz="3600" i="1" dirty="0" err="1">
                <a:solidFill>
                  <a:srgbClr val="00B050"/>
                </a:solidFill>
              </a:rPr>
              <a:t>manome</a:t>
            </a:r>
            <a:r>
              <a:rPr lang="en-US" sz="3600" i="1" dirty="0">
                <a:solidFill>
                  <a:srgbClr val="00B050"/>
                </a:solidFill>
              </a:rPr>
              <a:t> </a:t>
            </a:r>
            <a:r>
              <a:rPr lang="en-US" sz="3600" i="1" dirty="0" err="1">
                <a:solidFill>
                  <a:srgbClr val="00B050"/>
                </a:solidFill>
              </a:rPr>
              <a:t>lanja</a:t>
            </a:r>
            <a:r>
              <a:rPr lang="en-US" sz="3600" i="1" dirty="0">
                <a:solidFill>
                  <a:srgbClr val="00B050"/>
                </a:solidFill>
              </a:rPr>
              <a:t> </a:t>
            </a:r>
            <a:r>
              <a:rPr lang="en-US" sz="3600" i="1" dirty="0" err="1">
                <a:solidFill>
                  <a:srgbClr val="00B050"/>
                </a:solidFill>
              </a:rPr>
              <a:t>ny</a:t>
            </a:r>
            <a:r>
              <a:rPr lang="en-US" sz="3600" i="1" dirty="0">
                <a:solidFill>
                  <a:srgbClr val="00B050"/>
                </a:solidFill>
              </a:rPr>
              <a:t> </a:t>
            </a:r>
            <a:r>
              <a:rPr lang="en-US" sz="3600" i="1" dirty="0" err="1">
                <a:solidFill>
                  <a:srgbClr val="00B050"/>
                </a:solidFill>
              </a:rPr>
              <a:t>zon’ny</a:t>
            </a:r>
            <a:r>
              <a:rPr lang="en-US" sz="3600" i="1" dirty="0">
                <a:solidFill>
                  <a:srgbClr val="00B050"/>
                </a:solidFill>
              </a:rPr>
              <a:t> </a:t>
            </a:r>
            <a:r>
              <a:rPr lang="en-US" sz="3600" i="1" dirty="0" err="1">
                <a:solidFill>
                  <a:srgbClr val="00B050"/>
                </a:solidFill>
              </a:rPr>
              <a:t>vehivavy</a:t>
            </a:r>
            <a:r>
              <a:rPr lang="en-US" sz="3600" i="1" dirty="0">
                <a:solidFill>
                  <a:srgbClr val="00B050"/>
                </a:solidFill>
              </a:rPr>
              <a:t>, </a:t>
            </a:r>
            <a:r>
              <a:rPr lang="en-US" sz="3600" i="1" dirty="0" err="1">
                <a:solidFill>
                  <a:srgbClr val="00B050"/>
                </a:solidFill>
              </a:rPr>
              <a:t>ary</a:t>
            </a:r>
            <a:r>
              <a:rPr lang="en-US" sz="3600" i="1" dirty="0">
                <a:solidFill>
                  <a:srgbClr val="00B050"/>
                </a:solidFill>
              </a:rPr>
              <a:t> </a:t>
            </a:r>
            <a:r>
              <a:rPr lang="en-US" sz="3600" i="1" dirty="0" err="1">
                <a:solidFill>
                  <a:srgbClr val="00B050"/>
                </a:solidFill>
              </a:rPr>
              <a:t>mankalaza</a:t>
            </a:r>
            <a:r>
              <a:rPr lang="en-US" sz="3600" i="1" dirty="0">
                <a:solidFill>
                  <a:srgbClr val="00B050"/>
                </a:solidFill>
              </a:rPr>
              <a:t> </a:t>
            </a:r>
            <a:r>
              <a:rPr lang="en-US" sz="3600" i="1" dirty="0" err="1">
                <a:solidFill>
                  <a:srgbClr val="00B050"/>
                </a:solidFill>
              </a:rPr>
              <a:t>lanjan</a:t>
            </a:r>
            <a:r>
              <a:rPr lang="en-US" sz="3600" i="1" dirty="0">
                <a:solidFill>
                  <a:srgbClr val="00B050"/>
                </a:solidFill>
              </a:rPr>
              <a:t>' </a:t>
            </a:r>
            <a:r>
              <a:rPr lang="en-US" sz="3600" i="1" dirty="0" err="1">
                <a:solidFill>
                  <a:srgbClr val="00B050"/>
                </a:solidFill>
              </a:rPr>
              <a:t>ny</a:t>
            </a:r>
            <a:r>
              <a:rPr lang="en-US" sz="3600" i="1" dirty="0">
                <a:solidFill>
                  <a:srgbClr val="00B050"/>
                </a:solidFill>
              </a:rPr>
              <a:t> </a:t>
            </a:r>
            <a:r>
              <a:rPr lang="en-US" sz="3600" i="1" dirty="0" err="1">
                <a:solidFill>
                  <a:srgbClr val="00B050"/>
                </a:solidFill>
              </a:rPr>
              <a:t>vehivavy</a:t>
            </a:r>
            <a:r>
              <a:rPr lang="en-US" sz="3600" i="1" dirty="0">
                <a:solidFill>
                  <a:srgbClr val="00B050"/>
                </a:solidFill>
              </a:rPr>
              <a:t> </a:t>
            </a:r>
            <a:r>
              <a:rPr lang="en-US" sz="3600" i="1" dirty="0" err="1">
                <a:solidFill>
                  <a:srgbClr val="00B050"/>
                </a:solidFill>
              </a:rPr>
              <a:t>eo</a:t>
            </a:r>
            <a:r>
              <a:rPr lang="en-US" sz="3600" i="1" dirty="0">
                <a:solidFill>
                  <a:srgbClr val="00B050"/>
                </a:solidFill>
              </a:rPr>
              <a:t> </a:t>
            </a:r>
            <a:r>
              <a:rPr lang="en-US" sz="3600" i="1" dirty="0" err="1">
                <a:solidFill>
                  <a:srgbClr val="00B050"/>
                </a:solidFill>
              </a:rPr>
              <a:t>amin'ny</a:t>
            </a:r>
            <a:r>
              <a:rPr lang="en-US" sz="3600" i="1" dirty="0">
                <a:solidFill>
                  <a:srgbClr val="00B050"/>
                </a:solidFill>
              </a:rPr>
              <a:t> </a:t>
            </a:r>
            <a:r>
              <a:rPr lang="en-US" sz="3600" i="1" dirty="0" err="1">
                <a:solidFill>
                  <a:srgbClr val="00B050"/>
                </a:solidFill>
              </a:rPr>
              <a:t>fiarahamonina</a:t>
            </a:r>
            <a:r>
              <a:rPr lang="en-US" sz="3600" i="1" dirty="0">
                <a:solidFill>
                  <a:srgbClr val="00B050"/>
                </a:solidFill>
              </a:rPr>
              <a:t>.</a:t>
            </a:r>
            <a:br>
              <a:rPr lang="en-US" sz="3600" i="1" dirty="0">
                <a:solidFill>
                  <a:srgbClr val="00B050"/>
                </a:solidFill>
              </a:rPr>
            </a:br>
            <a:br>
              <a:rPr lang="en-US" sz="3600" i="1" dirty="0">
                <a:solidFill>
                  <a:srgbClr val="00B050"/>
                </a:solidFill>
              </a:rPr>
            </a:br>
            <a:br>
              <a:rPr lang="en-US" sz="3600" i="1" dirty="0"/>
            </a:br>
            <a:endParaRPr lang="en-US" sz="3600" i="1" dirty="0"/>
          </a:p>
        </p:txBody>
      </p:sp>
      <p:pic>
        <p:nvPicPr>
          <p:cNvPr id="3" name="Picture 2">
            <a:extLst>
              <a:ext uri="{FF2B5EF4-FFF2-40B4-BE49-F238E27FC236}">
                <a16:creationId xmlns:a16="http://schemas.microsoft.com/office/drawing/2014/main" id="{FD82AC29-2797-5142-9F27-860B0886F96C}"/>
              </a:ext>
            </a:extLst>
          </p:cNvPr>
          <p:cNvPicPr>
            <a:picLocks noChangeAspect="1"/>
          </p:cNvPicPr>
          <p:nvPr/>
        </p:nvPicPr>
        <p:blipFill>
          <a:blip r:embed="rId2"/>
          <a:stretch>
            <a:fillRect/>
          </a:stretch>
        </p:blipFill>
        <p:spPr>
          <a:xfrm>
            <a:off x="7164729" y="346141"/>
            <a:ext cx="3435298" cy="1714646"/>
          </a:xfrm>
          <a:prstGeom prst="rect">
            <a:avLst/>
          </a:prstGeom>
        </p:spPr>
      </p:pic>
    </p:spTree>
    <p:extLst>
      <p:ext uri="{BB962C8B-B14F-4D97-AF65-F5344CB8AC3E}">
        <p14:creationId xmlns:p14="http://schemas.microsoft.com/office/powerpoint/2010/main" val="20390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B839-F7DD-CD49-939F-14267AB5F584}"/>
              </a:ext>
            </a:extLst>
          </p:cNvPr>
          <p:cNvSpPr>
            <a:spLocks noGrp="1"/>
          </p:cNvSpPr>
          <p:nvPr>
            <p:ph type="title"/>
          </p:nvPr>
        </p:nvSpPr>
        <p:spPr>
          <a:xfrm>
            <a:off x="5248277" y="685800"/>
            <a:ext cx="3624262" cy="1485900"/>
          </a:xfrm>
        </p:spPr>
        <p:txBody>
          <a:bodyPr>
            <a:normAutofit/>
          </a:bodyPr>
          <a:lstStyle/>
          <a:p>
            <a:r>
              <a:rPr lang="en-US" sz="3200" dirty="0"/>
              <a:t>‘</a:t>
            </a:r>
            <a:r>
              <a:rPr lang="en-US" sz="3200" dirty="0" err="1"/>
              <a:t>Izay</a:t>
            </a:r>
            <a:r>
              <a:rPr lang="en-US" sz="3200" dirty="0"/>
              <a:t> </a:t>
            </a:r>
            <a:r>
              <a:rPr lang="en-US" sz="3200" dirty="0" err="1"/>
              <a:t>mitambatra</a:t>
            </a:r>
            <a:r>
              <a:rPr lang="en-US" sz="3200" dirty="0"/>
              <a:t> </a:t>
            </a:r>
            <a:r>
              <a:rPr lang="en-US" sz="3200" dirty="0" err="1"/>
              <a:t>vato</a:t>
            </a:r>
            <a:r>
              <a:rPr lang="en-US" sz="3200" dirty="0"/>
              <a:t>, </a:t>
            </a:r>
            <a:r>
              <a:rPr lang="en-US" sz="3200" dirty="0" err="1"/>
              <a:t>izay</a:t>
            </a:r>
            <a:r>
              <a:rPr lang="en-US" sz="3200" dirty="0"/>
              <a:t> </a:t>
            </a:r>
            <a:r>
              <a:rPr lang="en-US" sz="3200" dirty="0" err="1"/>
              <a:t>misaraka</a:t>
            </a:r>
            <a:r>
              <a:rPr lang="en-US" sz="3200" dirty="0"/>
              <a:t> </a:t>
            </a:r>
            <a:r>
              <a:rPr lang="en-US" sz="3200" dirty="0" err="1"/>
              <a:t>fasika</a:t>
            </a:r>
            <a:r>
              <a:rPr lang="en-US" sz="3200" dirty="0"/>
              <a:t>’</a:t>
            </a:r>
          </a:p>
        </p:txBody>
      </p:sp>
      <p:pic>
        <p:nvPicPr>
          <p:cNvPr id="5" name="Content Placeholder 4">
            <a:extLst>
              <a:ext uri="{FF2B5EF4-FFF2-40B4-BE49-F238E27FC236}">
                <a16:creationId xmlns:a16="http://schemas.microsoft.com/office/drawing/2014/main" id="{1028EE7A-4639-BD43-8345-D3952AC154ED}"/>
              </a:ext>
            </a:extLst>
          </p:cNvPr>
          <p:cNvPicPr>
            <a:picLocks noGrp="1" noChangeAspect="1"/>
          </p:cNvPicPr>
          <p:nvPr>
            <p:ph idx="1"/>
          </p:nvPr>
        </p:nvPicPr>
        <p:blipFill>
          <a:blip r:embed="rId2"/>
          <a:stretch>
            <a:fillRect/>
          </a:stretch>
        </p:blipFill>
        <p:spPr>
          <a:xfrm>
            <a:off x="786757" y="156259"/>
            <a:ext cx="4028131" cy="3021098"/>
          </a:xfrm>
        </p:spPr>
      </p:pic>
      <p:pic>
        <p:nvPicPr>
          <p:cNvPr id="7" name="Picture 6">
            <a:extLst>
              <a:ext uri="{FF2B5EF4-FFF2-40B4-BE49-F238E27FC236}">
                <a16:creationId xmlns:a16="http://schemas.microsoft.com/office/drawing/2014/main" id="{B69D2F11-D083-994B-8667-5299379E89A4}"/>
              </a:ext>
            </a:extLst>
          </p:cNvPr>
          <p:cNvPicPr>
            <a:picLocks noChangeAspect="1"/>
          </p:cNvPicPr>
          <p:nvPr/>
        </p:nvPicPr>
        <p:blipFill>
          <a:blip r:embed="rId3"/>
          <a:stretch>
            <a:fillRect/>
          </a:stretch>
        </p:blipFill>
        <p:spPr>
          <a:xfrm>
            <a:off x="9210716" y="2660945"/>
            <a:ext cx="2616427" cy="3950292"/>
          </a:xfrm>
          <a:prstGeom prst="rect">
            <a:avLst/>
          </a:prstGeom>
        </p:spPr>
      </p:pic>
      <p:pic>
        <p:nvPicPr>
          <p:cNvPr id="11" name="Picture 10">
            <a:extLst>
              <a:ext uri="{FF2B5EF4-FFF2-40B4-BE49-F238E27FC236}">
                <a16:creationId xmlns:a16="http://schemas.microsoft.com/office/drawing/2014/main" id="{7ADB1669-7AC8-154B-8492-5C150D152AA7}"/>
              </a:ext>
            </a:extLst>
          </p:cNvPr>
          <p:cNvPicPr>
            <a:picLocks noChangeAspect="1"/>
          </p:cNvPicPr>
          <p:nvPr/>
        </p:nvPicPr>
        <p:blipFill>
          <a:blip r:embed="rId4"/>
          <a:stretch>
            <a:fillRect/>
          </a:stretch>
        </p:blipFill>
        <p:spPr>
          <a:xfrm>
            <a:off x="9082087" y="389028"/>
            <a:ext cx="2616428" cy="2079444"/>
          </a:xfrm>
          <a:prstGeom prst="rect">
            <a:avLst/>
          </a:prstGeom>
        </p:spPr>
      </p:pic>
      <p:pic>
        <p:nvPicPr>
          <p:cNvPr id="13" name="Picture 12">
            <a:extLst>
              <a:ext uri="{FF2B5EF4-FFF2-40B4-BE49-F238E27FC236}">
                <a16:creationId xmlns:a16="http://schemas.microsoft.com/office/drawing/2014/main" id="{384A7E54-3EA3-B240-8507-6B25D739B622}"/>
              </a:ext>
            </a:extLst>
          </p:cNvPr>
          <p:cNvPicPr>
            <a:picLocks noChangeAspect="1"/>
          </p:cNvPicPr>
          <p:nvPr/>
        </p:nvPicPr>
        <p:blipFill>
          <a:blip r:embed="rId5"/>
          <a:stretch>
            <a:fillRect/>
          </a:stretch>
        </p:blipFill>
        <p:spPr>
          <a:xfrm>
            <a:off x="3817435" y="3429000"/>
            <a:ext cx="4727751" cy="3222532"/>
          </a:xfrm>
          <a:prstGeom prst="rect">
            <a:avLst/>
          </a:prstGeom>
        </p:spPr>
      </p:pic>
      <p:pic>
        <p:nvPicPr>
          <p:cNvPr id="14" name="Picture 13">
            <a:extLst>
              <a:ext uri="{FF2B5EF4-FFF2-40B4-BE49-F238E27FC236}">
                <a16:creationId xmlns:a16="http://schemas.microsoft.com/office/drawing/2014/main" id="{B7B960E2-2061-F645-8C97-C4FA1783F8F1}"/>
              </a:ext>
            </a:extLst>
          </p:cNvPr>
          <p:cNvPicPr>
            <a:picLocks noChangeAspect="1"/>
          </p:cNvPicPr>
          <p:nvPr/>
        </p:nvPicPr>
        <p:blipFill>
          <a:blip r:embed="rId6"/>
          <a:stretch>
            <a:fillRect/>
          </a:stretch>
        </p:blipFill>
        <p:spPr>
          <a:xfrm>
            <a:off x="886081" y="3429000"/>
            <a:ext cx="2265824" cy="3021098"/>
          </a:xfrm>
          <a:prstGeom prst="rect">
            <a:avLst/>
          </a:prstGeom>
        </p:spPr>
      </p:pic>
    </p:spTree>
    <p:extLst>
      <p:ext uri="{BB962C8B-B14F-4D97-AF65-F5344CB8AC3E}">
        <p14:creationId xmlns:p14="http://schemas.microsoft.com/office/powerpoint/2010/main" val="216119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C9D1-FCCB-AD48-90A2-50158B2C58DF}"/>
              </a:ext>
            </a:extLst>
          </p:cNvPr>
          <p:cNvSpPr>
            <a:spLocks noGrp="1"/>
          </p:cNvSpPr>
          <p:nvPr>
            <p:ph type="title"/>
          </p:nvPr>
        </p:nvSpPr>
        <p:spPr>
          <a:xfrm>
            <a:off x="1371600" y="685800"/>
            <a:ext cx="9601200" cy="5958068"/>
          </a:xfrm>
        </p:spPr>
        <p:txBody>
          <a:bodyPr>
            <a:noAutofit/>
          </a:bodyPr>
          <a:lstStyle/>
          <a:p>
            <a:r>
              <a:rPr lang="en-US" sz="2600" i="1" dirty="0"/>
              <a:t>Our goals for the Women’s March on Saturday:</a:t>
            </a:r>
            <a:br>
              <a:rPr lang="en-US" sz="2600" i="1" dirty="0"/>
            </a:br>
            <a:r>
              <a:rPr lang="en-US" sz="2600" i="1" dirty="0">
                <a:solidFill>
                  <a:srgbClr val="00B050"/>
                </a:solidFill>
              </a:rPr>
              <a:t>Ny </a:t>
            </a:r>
            <a:r>
              <a:rPr lang="en-US" sz="2600" i="1" dirty="0" err="1">
                <a:solidFill>
                  <a:srgbClr val="00B050"/>
                </a:solidFill>
              </a:rPr>
              <a:t>tanjontsika</a:t>
            </a:r>
            <a:r>
              <a:rPr lang="en-US" sz="2600" i="1" dirty="0">
                <a:solidFill>
                  <a:srgbClr val="00B050"/>
                </a:solidFill>
              </a:rPr>
              <a:t> </a:t>
            </a:r>
            <a:r>
              <a:rPr lang="en-US" sz="2600" i="1" dirty="0" err="1">
                <a:solidFill>
                  <a:srgbClr val="00B050"/>
                </a:solidFill>
              </a:rPr>
              <a:t>amin'ny</a:t>
            </a:r>
            <a:r>
              <a:rPr lang="en-US" sz="2600" i="1" dirty="0">
                <a:solidFill>
                  <a:srgbClr val="00B050"/>
                </a:solidFill>
              </a:rPr>
              <a:t> </a:t>
            </a:r>
            <a:r>
              <a:rPr lang="en-US" sz="2600" i="1" dirty="0" err="1">
                <a:solidFill>
                  <a:srgbClr val="00B050"/>
                </a:solidFill>
              </a:rPr>
              <a:t>Diaben'ny</a:t>
            </a:r>
            <a:r>
              <a:rPr lang="en-US" sz="2600" i="1" dirty="0">
                <a:solidFill>
                  <a:srgbClr val="00B050"/>
                </a:solidFill>
              </a:rPr>
              <a:t>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amin'ny</a:t>
            </a:r>
            <a:r>
              <a:rPr lang="en-US" sz="2600" i="1" dirty="0">
                <a:solidFill>
                  <a:srgbClr val="00B050"/>
                </a:solidFill>
              </a:rPr>
              <a:t> </a:t>
            </a:r>
            <a:r>
              <a:rPr lang="en-US" sz="2600" i="1" dirty="0" err="1">
                <a:solidFill>
                  <a:srgbClr val="00B050"/>
                </a:solidFill>
              </a:rPr>
              <a:t>Asabotsy</a:t>
            </a:r>
            <a:r>
              <a:rPr lang="en-US" sz="2600" i="1" dirty="0">
                <a:solidFill>
                  <a:srgbClr val="00B050"/>
                </a:solidFill>
              </a:rPr>
              <a:t> </a:t>
            </a:r>
            <a:r>
              <a:rPr lang="en-US" sz="2600" i="1" dirty="0" err="1">
                <a:solidFill>
                  <a:srgbClr val="00B050"/>
                </a:solidFill>
              </a:rPr>
              <a:t>dia</a:t>
            </a:r>
            <a:r>
              <a:rPr lang="en-US" sz="2600" i="1" dirty="0">
                <a:solidFill>
                  <a:srgbClr val="00B050"/>
                </a:solidFill>
              </a:rPr>
              <a:t>:</a:t>
            </a:r>
            <a:br>
              <a:rPr lang="en-US" sz="2600" i="1" dirty="0">
                <a:solidFill>
                  <a:srgbClr val="00B050"/>
                </a:solidFill>
              </a:rPr>
            </a:br>
            <a:r>
              <a:rPr lang="en-US" sz="2600" i="1" dirty="0"/>
              <a:t>	</a:t>
            </a:r>
            <a:br>
              <a:rPr lang="en-US" sz="2600" i="1" dirty="0"/>
            </a:br>
            <a:r>
              <a:rPr lang="en-US" sz="2600" i="1" dirty="0"/>
              <a:t>1.) Bring people from the community together (CVB, </a:t>
            </a:r>
            <a:r>
              <a:rPr lang="en-US" sz="2600" i="1" dirty="0" err="1"/>
              <a:t>Ranomafana</a:t>
            </a:r>
            <a:r>
              <a:rPr lang="en-US" sz="2600" i="1" dirty="0"/>
              <a:t>, E2M2, fokontany, </a:t>
            </a:r>
            <a:r>
              <a:rPr lang="en-US" sz="2600" i="1" dirty="0" err="1"/>
              <a:t>sns</a:t>
            </a:r>
            <a:r>
              <a:rPr lang="en-US" sz="2600" i="1" dirty="0"/>
              <a:t>.) to promote women’s rights and show solidarity.</a:t>
            </a:r>
            <a:br>
              <a:rPr lang="en-US" sz="2600" i="1" dirty="0"/>
            </a:br>
            <a:r>
              <a:rPr lang="en-US" sz="2600" i="1" dirty="0" err="1">
                <a:solidFill>
                  <a:srgbClr val="00B050"/>
                </a:solidFill>
              </a:rPr>
              <a:t>Mitarika</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olona</a:t>
            </a:r>
            <a:r>
              <a:rPr lang="en-US" sz="2600" i="1" dirty="0">
                <a:solidFill>
                  <a:srgbClr val="00B050"/>
                </a:solidFill>
              </a:rPr>
              <a:t> </a:t>
            </a:r>
            <a:r>
              <a:rPr lang="en-US" sz="2600" i="1" dirty="0" err="1">
                <a:solidFill>
                  <a:srgbClr val="00B050"/>
                </a:solidFill>
              </a:rPr>
              <a:t>avy</a:t>
            </a:r>
            <a:r>
              <a:rPr lang="en-US" sz="2600" i="1" dirty="0">
                <a:solidFill>
                  <a:srgbClr val="00B050"/>
                </a:solidFill>
              </a:rPr>
              <a:t> </a:t>
            </a:r>
            <a:r>
              <a:rPr lang="en-US" sz="2600" i="1" dirty="0" err="1">
                <a:solidFill>
                  <a:srgbClr val="00B050"/>
                </a:solidFill>
              </a:rPr>
              <a:t>amin'ny</a:t>
            </a:r>
            <a:r>
              <a:rPr lang="en-US" sz="2600" i="1" dirty="0">
                <a:solidFill>
                  <a:srgbClr val="00B050"/>
                </a:solidFill>
              </a:rPr>
              <a:t> </a:t>
            </a:r>
            <a:r>
              <a:rPr lang="en-US" sz="2600" i="1" dirty="0" err="1">
                <a:solidFill>
                  <a:srgbClr val="00B050"/>
                </a:solidFill>
              </a:rPr>
              <a:t>fiaraha-monina</a:t>
            </a:r>
            <a:r>
              <a:rPr lang="en-US" sz="2600" i="1" dirty="0">
                <a:solidFill>
                  <a:srgbClr val="00B050"/>
                </a:solidFill>
              </a:rPr>
              <a:t> (CVB, </a:t>
            </a:r>
            <a:r>
              <a:rPr lang="en-US" sz="2600" i="1" dirty="0" err="1">
                <a:solidFill>
                  <a:srgbClr val="00B050"/>
                </a:solidFill>
              </a:rPr>
              <a:t>Ranomafana</a:t>
            </a:r>
            <a:r>
              <a:rPr lang="en-US" sz="2600" i="1" dirty="0">
                <a:solidFill>
                  <a:srgbClr val="00B050"/>
                </a:solidFill>
              </a:rPr>
              <a:t>, E2M2, fokontany, </a:t>
            </a:r>
            <a:r>
              <a:rPr lang="en-US" sz="2600" i="1" dirty="0" err="1">
                <a:solidFill>
                  <a:srgbClr val="00B050"/>
                </a:solidFill>
              </a:rPr>
              <a:t>sns</a:t>
            </a:r>
            <a:r>
              <a:rPr lang="en-US" sz="2600" i="1" dirty="0">
                <a:solidFill>
                  <a:srgbClr val="00B050"/>
                </a:solidFill>
              </a:rPr>
              <a:t>—</a:t>
            </a:r>
            <a:r>
              <a:rPr lang="en-US" sz="2600" i="1" dirty="0" err="1">
                <a:solidFill>
                  <a:srgbClr val="00B050"/>
                </a:solidFill>
              </a:rPr>
              <a:t>vahiny</a:t>
            </a:r>
            <a:r>
              <a:rPr lang="en-US" sz="2600" i="1" dirty="0">
                <a:solidFill>
                  <a:srgbClr val="00B050"/>
                </a:solidFill>
              </a:rPr>
              <a:t> </a:t>
            </a:r>
            <a:r>
              <a:rPr lang="en-US" sz="2600" i="1" dirty="0" err="1">
                <a:solidFill>
                  <a:srgbClr val="00B050"/>
                </a:solidFill>
              </a:rPr>
              <a:t>sy</a:t>
            </a:r>
            <a:r>
              <a:rPr lang="en-US" sz="2600" i="1" dirty="0">
                <a:solidFill>
                  <a:srgbClr val="00B050"/>
                </a:solidFill>
              </a:rPr>
              <a:t> Malagasy,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sy</a:t>
            </a:r>
            <a:r>
              <a:rPr lang="en-US" sz="2600" i="1" dirty="0">
                <a:solidFill>
                  <a:srgbClr val="00B050"/>
                </a:solidFill>
              </a:rPr>
              <a:t> </a:t>
            </a:r>
            <a:r>
              <a:rPr lang="en-US" sz="2600" i="1" dirty="0" err="1">
                <a:solidFill>
                  <a:srgbClr val="00B050"/>
                </a:solidFill>
              </a:rPr>
              <a:t>lehilahy</a:t>
            </a:r>
            <a:r>
              <a:rPr lang="en-US" sz="2600" i="1" dirty="0">
                <a:solidFill>
                  <a:srgbClr val="00B050"/>
                </a:solidFill>
              </a:rPr>
              <a:t>) </a:t>
            </a:r>
            <a:r>
              <a:rPr lang="en-US" sz="2600" i="1" dirty="0" err="1">
                <a:solidFill>
                  <a:srgbClr val="00B050"/>
                </a:solidFill>
              </a:rPr>
              <a:t>Mba</a:t>
            </a:r>
            <a:r>
              <a:rPr lang="en-US" sz="2600" i="1" dirty="0">
                <a:solidFill>
                  <a:srgbClr val="00B050"/>
                </a:solidFill>
              </a:rPr>
              <a:t> </a:t>
            </a:r>
            <a:r>
              <a:rPr lang="en-US" sz="2600" i="1" dirty="0" err="1">
                <a:solidFill>
                  <a:srgbClr val="00B050"/>
                </a:solidFill>
              </a:rPr>
              <a:t>hanome</a:t>
            </a:r>
            <a:r>
              <a:rPr lang="en-US" sz="2600" i="1" dirty="0">
                <a:solidFill>
                  <a:srgbClr val="00B050"/>
                </a:solidFill>
              </a:rPr>
              <a:t> </a:t>
            </a:r>
            <a:r>
              <a:rPr lang="en-US" sz="2600" i="1" dirty="0" err="1">
                <a:solidFill>
                  <a:srgbClr val="00B050"/>
                </a:solidFill>
              </a:rPr>
              <a:t>lanja</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zon'ny</a:t>
            </a:r>
            <a:r>
              <a:rPr lang="en-US" sz="2600" i="1" dirty="0">
                <a:solidFill>
                  <a:srgbClr val="00B050"/>
                </a:solidFill>
              </a:rPr>
              <a:t>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sy</a:t>
            </a:r>
            <a:r>
              <a:rPr lang="en-US" sz="2600" i="1" dirty="0">
                <a:solidFill>
                  <a:srgbClr val="00B050"/>
                </a:solidFill>
              </a:rPr>
              <a:t> </a:t>
            </a:r>
            <a:r>
              <a:rPr lang="en-US" sz="2600" i="1" dirty="0" err="1">
                <a:solidFill>
                  <a:srgbClr val="00B050"/>
                </a:solidFill>
              </a:rPr>
              <a:t>hanehoana</a:t>
            </a:r>
            <a:r>
              <a:rPr lang="en-US" sz="2600" i="1" dirty="0">
                <a:solidFill>
                  <a:srgbClr val="00B050"/>
                </a:solidFill>
              </a:rPr>
              <a:t> </a:t>
            </a:r>
            <a:r>
              <a:rPr lang="en-US" sz="2600" i="1" dirty="0" err="1">
                <a:solidFill>
                  <a:srgbClr val="00B050"/>
                </a:solidFill>
              </a:rPr>
              <a:t>firaisankina</a:t>
            </a:r>
            <a:r>
              <a:rPr lang="en-US" sz="2600" i="1" dirty="0">
                <a:solidFill>
                  <a:srgbClr val="00B050"/>
                </a:solidFill>
              </a:rPr>
              <a:t>.</a:t>
            </a:r>
            <a:br>
              <a:rPr lang="en-US" sz="2600" i="1" dirty="0">
                <a:solidFill>
                  <a:srgbClr val="00B050"/>
                </a:solidFill>
              </a:rPr>
            </a:br>
            <a:br>
              <a:rPr lang="en-US" sz="2600" i="1" dirty="0">
                <a:solidFill>
                  <a:srgbClr val="00B050"/>
                </a:solidFill>
              </a:rPr>
            </a:br>
            <a:r>
              <a:rPr lang="en-US" sz="2600" i="1" dirty="0"/>
              <a:t>2.) Promote the importance of education for women, women in science, and more women in government and leadership roles.</a:t>
            </a:r>
            <a:br>
              <a:rPr lang="en-US" sz="2600" i="1" dirty="0"/>
            </a:br>
            <a:r>
              <a:rPr lang="en-US" sz="2600" i="1" dirty="0" err="1">
                <a:solidFill>
                  <a:srgbClr val="00B050"/>
                </a:solidFill>
              </a:rPr>
              <a:t>Manome</a:t>
            </a:r>
            <a:r>
              <a:rPr lang="en-US" sz="2600" i="1" dirty="0"/>
              <a:t> </a:t>
            </a:r>
            <a:r>
              <a:rPr lang="en-US" sz="2600" i="1" dirty="0" err="1">
                <a:solidFill>
                  <a:srgbClr val="00B050"/>
                </a:solidFill>
              </a:rPr>
              <a:t>lanja</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fanabeazana</a:t>
            </a:r>
            <a:r>
              <a:rPr lang="en-US" sz="2600" i="1" dirty="0">
                <a:solidFill>
                  <a:srgbClr val="00B050"/>
                </a:solidFill>
              </a:rPr>
              <a:t> ho </a:t>
            </a:r>
            <a:r>
              <a:rPr lang="en-US" sz="2600" i="1" dirty="0" err="1">
                <a:solidFill>
                  <a:srgbClr val="00B050"/>
                </a:solidFill>
              </a:rPr>
              <a:t>an'ny</a:t>
            </a:r>
            <a:r>
              <a:rPr lang="en-US" sz="2600" i="1" dirty="0">
                <a:solidFill>
                  <a:srgbClr val="00B050"/>
                </a:solidFill>
              </a:rPr>
              <a:t>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eo</a:t>
            </a:r>
            <a:r>
              <a:rPr lang="en-US" sz="2600" i="1" dirty="0">
                <a:solidFill>
                  <a:srgbClr val="00B050"/>
                </a:solidFill>
              </a:rPr>
              <a:t> </a:t>
            </a:r>
            <a:r>
              <a:rPr lang="en-US" sz="2600" i="1" dirty="0" err="1">
                <a:solidFill>
                  <a:srgbClr val="00B050"/>
                </a:solidFill>
              </a:rPr>
              <a:t>amin'ny</a:t>
            </a:r>
            <a:r>
              <a:rPr lang="en-US" sz="2600" i="1" dirty="0">
                <a:solidFill>
                  <a:srgbClr val="00B050"/>
                </a:solidFill>
              </a:rPr>
              <a:t> </a:t>
            </a:r>
            <a:r>
              <a:rPr lang="en-US" sz="2600" i="1" dirty="0" err="1">
                <a:solidFill>
                  <a:srgbClr val="00B050"/>
                </a:solidFill>
              </a:rPr>
              <a:t>siansa</a:t>
            </a:r>
            <a:r>
              <a:rPr lang="en-US" sz="2600" i="1" dirty="0">
                <a:solidFill>
                  <a:srgbClr val="00B050"/>
                </a:solidFill>
              </a:rPr>
              <a:t> </a:t>
            </a:r>
            <a:r>
              <a:rPr lang="en-US" sz="2600" i="1" dirty="0" err="1">
                <a:solidFill>
                  <a:srgbClr val="00B050"/>
                </a:solidFill>
              </a:rPr>
              <a:t>ary</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filàna</a:t>
            </a:r>
            <a:r>
              <a:rPr lang="en-US" sz="2600" i="1" dirty="0">
                <a:solidFill>
                  <a:srgbClr val="00B050"/>
                </a:solidFill>
              </a:rPr>
              <a:t> </a:t>
            </a:r>
            <a:r>
              <a:rPr lang="en-US" sz="2600" i="1" dirty="0" err="1">
                <a:solidFill>
                  <a:srgbClr val="00B050"/>
                </a:solidFill>
              </a:rPr>
              <a:t>vehivavy</a:t>
            </a:r>
            <a:r>
              <a:rPr lang="en-US" sz="2600" i="1" dirty="0">
                <a:solidFill>
                  <a:srgbClr val="00B050"/>
                </a:solidFill>
              </a:rPr>
              <a:t> </a:t>
            </a:r>
            <a:r>
              <a:rPr lang="en-US" sz="2600" i="1" dirty="0" err="1">
                <a:solidFill>
                  <a:srgbClr val="00B050"/>
                </a:solidFill>
              </a:rPr>
              <a:t>maro</a:t>
            </a:r>
            <a:r>
              <a:rPr lang="en-US" sz="2600" i="1" dirty="0">
                <a:solidFill>
                  <a:srgbClr val="00B050"/>
                </a:solidFill>
              </a:rPr>
              <a:t> </a:t>
            </a:r>
            <a:r>
              <a:rPr lang="en-US" sz="2600" i="1" dirty="0" err="1">
                <a:solidFill>
                  <a:srgbClr val="00B050"/>
                </a:solidFill>
              </a:rPr>
              <a:t>kokoa</a:t>
            </a:r>
            <a:r>
              <a:rPr lang="en-US" sz="2600" i="1" dirty="0">
                <a:solidFill>
                  <a:srgbClr val="00B050"/>
                </a:solidFill>
              </a:rPr>
              <a:t> </a:t>
            </a:r>
            <a:r>
              <a:rPr lang="en-US" sz="2600" i="1" dirty="0" err="1">
                <a:solidFill>
                  <a:srgbClr val="00B050"/>
                </a:solidFill>
              </a:rPr>
              <a:t>eo</a:t>
            </a:r>
            <a:r>
              <a:rPr lang="en-US" sz="2600" i="1" dirty="0">
                <a:solidFill>
                  <a:srgbClr val="00B050"/>
                </a:solidFill>
              </a:rPr>
              <a:t> </a:t>
            </a:r>
            <a:r>
              <a:rPr lang="en-US" sz="2600" i="1" dirty="0" err="1">
                <a:solidFill>
                  <a:srgbClr val="00B050"/>
                </a:solidFill>
              </a:rPr>
              <a:t>amin’ny</a:t>
            </a:r>
            <a:r>
              <a:rPr lang="en-US" sz="2600" i="1" dirty="0">
                <a:solidFill>
                  <a:srgbClr val="00B050"/>
                </a:solidFill>
              </a:rPr>
              <a:t> </a:t>
            </a:r>
            <a:r>
              <a:rPr lang="en-US" sz="2600" i="1" dirty="0" err="1">
                <a:solidFill>
                  <a:srgbClr val="00B050"/>
                </a:solidFill>
              </a:rPr>
              <a:t>sehatry</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fanjakana</a:t>
            </a:r>
            <a:r>
              <a:rPr lang="en-US" sz="2600" i="1" dirty="0">
                <a:solidFill>
                  <a:srgbClr val="00B050"/>
                </a:solidFill>
              </a:rPr>
              <a:t> </a:t>
            </a:r>
            <a:r>
              <a:rPr lang="en-US" sz="2600" i="1" dirty="0" err="1">
                <a:solidFill>
                  <a:srgbClr val="00B050"/>
                </a:solidFill>
              </a:rPr>
              <a:t>sy</a:t>
            </a:r>
            <a:r>
              <a:rPr lang="en-US" sz="2600" i="1" dirty="0">
                <a:solidFill>
                  <a:srgbClr val="00B050"/>
                </a:solidFill>
              </a:rPr>
              <a:t> </a:t>
            </a:r>
            <a:r>
              <a:rPr lang="en-US" sz="2600" i="1" dirty="0" err="1">
                <a:solidFill>
                  <a:srgbClr val="00B050"/>
                </a:solidFill>
              </a:rPr>
              <a:t>ny</a:t>
            </a:r>
            <a:r>
              <a:rPr lang="en-US" sz="2600" i="1" dirty="0">
                <a:solidFill>
                  <a:srgbClr val="00B050"/>
                </a:solidFill>
              </a:rPr>
              <a:t> </a:t>
            </a:r>
            <a:r>
              <a:rPr lang="en-US" sz="2600" i="1" dirty="0" err="1">
                <a:solidFill>
                  <a:srgbClr val="00B050"/>
                </a:solidFill>
              </a:rPr>
              <a:t>fahaiza-mitarika</a:t>
            </a:r>
            <a:r>
              <a:rPr lang="en-US" sz="2600" i="1" dirty="0">
                <a:solidFill>
                  <a:srgbClr val="00B050"/>
                </a:solidFill>
              </a:rPr>
              <a:t> </a:t>
            </a:r>
            <a:br>
              <a:rPr lang="en-US" sz="2600" i="1" dirty="0">
                <a:solidFill>
                  <a:srgbClr val="00B050"/>
                </a:solidFill>
              </a:rPr>
            </a:br>
            <a:br>
              <a:rPr lang="en-US" sz="2600" i="1" dirty="0">
                <a:solidFill>
                  <a:srgbClr val="00B050"/>
                </a:solidFill>
              </a:rPr>
            </a:br>
            <a:endParaRPr lang="en-US" sz="2600" dirty="0">
              <a:solidFill>
                <a:srgbClr val="00B050"/>
              </a:solidFill>
            </a:endParaRPr>
          </a:p>
        </p:txBody>
      </p:sp>
    </p:spTree>
    <p:extLst>
      <p:ext uri="{BB962C8B-B14F-4D97-AF65-F5344CB8AC3E}">
        <p14:creationId xmlns:p14="http://schemas.microsoft.com/office/powerpoint/2010/main" val="3374922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0B9D6-90D2-D749-9604-5D326B5C1991}"/>
              </a:ext>
            </a:extLst>
          </p:cNvPr>
          <p:cNvSpPr>
            <a:spLocks noGrp="1"/>
          </p:cNvSpPr>
          <p:nvPr>
            <p:ph type="title"/>
          </p:nvPr>
        </p:nvSpPr>
        <p:spPr>
          <a:xfrm>
            <a:off x="1371600" y="685799"/>
            <a:ext cx="9601200" cy="5494867"/>
          </a:xfrm>
        </p:spPr>
        <p:txBody>
          <a:bodyPr>
            <a:normAutofit fontScale="90000"/>
          </a:bodyPr>
          <a:lstStyle/>
          <a:p>
            <a:r>
              <a:rPr lang="en-US" sz="2800" dirty="0"/>
              <a:t>Examples of gender inequality in the U.S. &amp; Madagascar: </a:t>
            </a:r>
            <a:r>
              <a:rPr lang="en-US" sz="2800" dirty="0" err="1">
                <a:solidFill>
                  <a:srgbClr val="00B050"/>
                </a:solidFill>
              </a:rPr>
              <a:t>Ohatra</a:t>
            </a:r>
            <a:r>
              <a:rPr lang="en-US" sz="2800" dirty="0">
                <a:solidFill>
                  <a:srgbClr val="00B050"/>
                </a:solidFill>
              </a:rPr>
              <a:t> </a:t>
            </a:r>
            <a:r>
              <a:rPr lang="en-US" sz="2800" dirty="0" err="1">
                <a:solidFill>
                  <a:srgbClr val="00B050"/>
                </a:solidFill>
              </a:rPr>
              <a:t>momba</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tsy</a:t>
            </a:r>
            <a:r>
              <a:rPr lang="en-US" sz="2800" dirty="0">
                <a:solidFill>
                  <a:srgbClr val="00B050"/>
                </a:solidFill>
              </a:rPr>
              <a:t> </a:t>
            </a:r>
            <a:r>
              <a:rPr lang="en-US" sz="2800" dirty="0" err="1">
                <a:solidFill>
                  <a:srgbClr val="00B050"/>
                </a:solidFill>
              </a:rPr>
              <a:t>fitovan'ny</a:t>
            </a:r>
            <a:r>
              <a:rPr lang="en-US" sz="2800" dirty="0">
                <a:solidFill>
                  <a:srgbClr val="00B050"/>
                </a:solidFill>
              </a:rPr>
              <a:t> </a:t>
            </a:r>
            <a:r>
              <a:rPr lang="en-US" sz="2800" dirty="0" err="1">
                <a:solidFill>
                  <a:srgbClr val="00B050"/>
                </a:solidFill>
              </a:rPr>
              <a:t>lahy</a:t>
            </a:r>
            <a:r>
              <a:rPr lang="en-US" sz="2800" dirty="0">
                <a:solidFill>
                  <a:srgbClr val="00B050"/>
                </a:solidFill>
              </a:rPr>
              <a:t> </a:t>
            </a:r>
            <a:r>
              <a:rPr lang="en-US" sz="2800" dirty="0" err="1">
                <a:solidFill>
                  <a:srgbClr val="00B050"/>
                </a:solidFill>
              </a:rPr>
              <a:t>sy</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vavy</a:t>
            </a:r>
            <a:r>
              <a:rPr lang="en-US" sz="2800" dirty="0">
                <a:solidFill>
                  <a:srgbClr val="00B050"/>
                </a:solidFill>
              </a:rPr>
              <a:t> </a:t>
            </a:r>
            <a:r>
              <a:rPr lang="en-US" sz="2800" dirty="0" err="1">
                <a:solidFill>
                  <a:srgbClr val="00B050"/>
                </a:solidFill>
              </a:rPr>
              <a:t>amin’ny</a:t>
            </a:r>
            <a:r>
              <a:rPr lang="en-US" sz="2800" dirty="0">
                <a:solidFill>
                  <a:srgbClr val="00B050"/>
                </a:solidFill>
              </a:rPr>
              <a:t> U.S. </a:t>
            </a:r>
            <a:r>
              <a:rPr lang="en-US" sz="2800" dirty="0" err="1">
                <a:solidFill>
                  <a:srgbClr val="00B050"/>
                </a:solidFill>
              </a:rPr>
              <a:t>sy</a:t>
            </a:r>
            <a:r>
              <a:rPr lang="en-US" sz="2800" dirty="0">
                <a:solidFill>
                  <a:srgbClr val="00B050"/>
                </a:solidFill>
              </a:rPr>
              <a:t> </a:t>
            </a:r>
            <a:r>
              <a:rPr lang="en-US" sz="2800" dirty="0" err="1">
                <a:solidFill>
                  <a:srgbClr val="00B050"/>
                </a:solidFill>
              </a:rPr>
              <a:t>eto</a:t>
            </a:r>
            <a:r>
              <a:rPr lang="en-US" sz="2800" dirty="0">
                <a:solidFill>
                  <a:srgbClr val="00B050"/>
                </a:solidFill>
              </a:rPr>
              <a:t> </a:t>
            </a:r>
            <a:r>
              <a:rPr lang="en-US" sz="2800" dirty="0" err="1">
                <a:solidFill>
                  <a:srgbClr val="00B050"/>
                </a:solidFill>
              </a:rPr>
              <a:t>Madagasikara</a:t>
            </a:r>
            <a:r>
              <a:rPr lang="en-US" sz="2800" dirty="0"/>
              <a:t>:</a:t>
            </a:r>
            <a:br>
              <a:rPr lang="en-US" sz="2800" dirty="0"/>
            </a:br>
            <a:br>
              <a:rPr lang="en-US" sz="2800" dirty="0"/>
            </a:br>
            <a:r>
              <a:rPr lang="en-US" sz="2800" dirty="0"/>
              <a:t>1.) Often women and men are not paid the same salary for doing the same job. </a:t>
            </a:r>
            <a:r>
              <a:rPr lang="nn-NO" sz="2800" dirty="0">
                <a:solidFill>
                  <a:srgbClr val="00B050"/>
                </a:solidFill>
              </a:rPr>
              <a:t>Matetika ny </a:t>
            </a:r>
            <a:r>
              <a:rPr lang="nn-NO" sz="2800" dirty="0" err="1">
                <a:solidFill>
                  <a:srgbClr val="00B050"/>
                </a:solidFill>
              </a:rPr>
              <a:t>vehivavy</a:t>
            </a:r>
            <a:r>
              <a:rPr lang="nn-NO" sz="2800" dirty="0">
                <a:solidFill>
                  <a:srgbClr val="00B050"/>
                </a:solidFill>
              </a:rPr>
              <a:t> sy ny </a:t>
            </a:r>
            <a:r>
              <a:rPr lang="nn-NO" sz="2800" dirty="0" err="1">
                <a:solidFill>
                  <a:srgbClr val="00B050"/>
                </a:solidFill>
              </a:rPr>
              <a:t>lehilahy</a:t>
            </a:r>
            <a:r>
              <a:rPr lang="nn-NO" sz="2800" dirty="0">
                <a:solidFill>
                  <a:srgbClr val="00B050"/>
                </a:solidFill>
              </a:rPr>
              <a:t> no </a:t>
            </a:r>
            <a:r>
              <a:rPr lang="nn-NO" sz="2800" dirty="0" err="1">
                <a:solidFill>
                  <a:srgbClr val="00B050"/>
                </a:solidFill>
              </a:rPr>
              <a:t>tsy</a:t>
            </a:r>
            <a:r>
              <a:rPr lang="nn-NO" sz="2800" dirty="0">
                <a:solidFill>
                  <a:srgbClr val="00B050"/>
                </a:solidFill>
              </a:rPr>
              <a:t> </a:t>
            </a:r>
            <a:r>
              <a:rPr lang="nn-NO" sz="2800" dirty="0" err="1">
                <a:solidFill>
                  <a:srgbClr val="00B050"/>
                </a:solidFill>
              </a:rPr>
              <a:t>mandray</a:t>
            </a:r>
            <a:r>
              <a:rPr lang="nn-NO" sz="2800" dirty="0">
                <a:solidFill>
                  <a:srgbClr val="00B050"/>
                </a:solidFill>
              </a:rPr>
              <a:t> </a:t>
            </a:r>
            <a:r>
              <a:rPr lang="nn-NO" sz="2800" dirty="0" err="1">
                <a:solidFill>
                  <a:srgbClr val="00B050"/>
                </a:solidFill>
              </a:rPr>
              <a:t>karama</a:t>
            </a:r>
            <a:r>
              <a:rPr lang="nn-NO" sz="2800" dirty="0">
                <a:solidFill>
                  <a:srgbClr val="00B050"/>
                </a:solidFill>
              </a:rPr>
              <a:t> </a:t>
            </a:r>
            <a:r>
              <a:rPr lang="nn-NO" sz="2800" dirty="0" err="1">
                <a:solidFill>
                  <a:srgbClr val="00B050"/>
                </a:solidFill>
              </a:rPr>
              <a:t>mitovy</a:t>
            </a:r>
            <a:r>
              <a:rPr lang="nn-NO" sz="2800" dirty="0">
                <a:solidFill>
                  <a:srgbClr val="00B050"/>
                </a:solidFill>
              </a:rPr>
              <a:t> </a:t>
            </a:r>
            <a:r>
              <a:rPr lang="nn-NO" sz="2800" dirty="0" err="1">
                <a:solidFill>
                  <a:srgbClr val="00B050"/>
                </a:solidFill>
              </a:rPr>
              <a:t>nefa</a:t>
            </a:r>
            <a:r>
              <a:rPr lang="nn-NO" sz="2800" dirty="0">
                <a:solidFill>
                  <a:srgbClr val="00B050"/>
                </a:solidFill>
              </a:rPr>
              <a:t> ny asa </a:t>
            </a:r>
            <a:r>
              <a:rPr lang="nn-NO" sz="2800" dirty="0" err="1">
                <a:solidFill>
                  <a:srgbClr val="00B050"/>
                </a:solidFill>
              </a:rPr>
              <a:t>izay</a:t>
            </a:r>
            <a:r>
              <a:rPr lang="nn-NO" sz="2800" dirty="0">
                <a:solidFill>
                  <a:srgbClr val="00B050"/>
                </a:solidFill>
              </a:rPr>
              <a:t> </a:t>
            </a:r>
            <a:r>
              <a:rPr lang="nn-NO" sz="2800" dirty="0" err="1">
                <a:solidFill>
                  <a:srgbClr val="00B050"/>
                </a:solidFill>
              </a:rPr>
              <a:t>nataon’izireo</a:t>
            </a:r>
            <a:r>
              <a:rPr lang="nn-NO" sz="2800" dirty="0">
                <a:solidFill>
                  <a:srgbClr val="00B050"/>
                </a:solidFill>
              </a:rPr>
              <a:t> dia </a:t>
            </a:r>
            <a:r>
              <a:rPr lang="nn-NO" sz="2800" dirty="0" err="1">
                <a:solidFill>
                  <a:srgbClr val="00B050"/>
                </a:solidFill>
              </a:rPr>
              <a:t>mitovy</a:t>
            </a:r>
            <a:r>
              <a:rPr lang="nn-NO" sz="2800" dirty="0">
                <a:solidFill>
                  <a:srgbClr val="00B050"/>
                </a:solidFill>
              </a:rPr>
              <a:t>.</a:t>
            </a:r>
            <a:br>
              <a:rPr lang="nn-NO" sz="2800" dirty="0">
                <a:solidFill>
                  <a:srgbClr val="00B050"/>
                </a:solidFill>
              </a:rPr>
            </a:br>
            <a:br>
              <a:rPr lang="nn-NO" sz="2800" dirty="0">
                <a:solidFill>
                  <a:srgbClr val="00B050"/>
                </a:solidFill>
              </a:rPr>
            </a:br>
            <a:r>
              <a:rPr lang="nn-NO" sz="2800" dirty="0">
                <a:solidFill>
                  <a:schemeClr val="tx1"/>
                </a:solidFill>
              </a:rPr>
              <a:t>2.)Here in </a:t>
            </a:r>
            <a:r>
              <a:rPr lang="nn-NO" sz="2800" dirty="0" err="1">
                <a:solidFill>
                  <a:schemeClr val="tx1"/>
                </a:solidFill>
              </a:rPr>
              <a:t>Madagascar</a:t>
            </a:r>
            <a:r>
              <a:rPr lang="nn-NO" sz="2800" dirty="0">
                <a:solidFill>
                  <a:schemeClr val="tx1"/>
                </a:solidFill>
              </a:rPr>
              <a:t>, </a:t>
            </a:r>
            <a:r>
              <a:rPr lang="nn-NO" sz="2800" dirty="0" err="1">
                <a:solidFill>
                  <a:schemeClr val="tx1"/>
                </a:solidFill>
              </a:rPr>
              <a:t>there</a:t>
            </a:r>
            <a:r>
              <a:rPr lang="nn-NO" sz="2800" dirty="0">
                <a:solidFill>
                  <a:schemeClr val="tx1"/>
                </a:solidFill>
              </a:rPr>
              <a:t> is </a:t>
            </a:r>
            <a:r>
              <a:rPr lang="nn-NO" sz="2800" dirty="0" err="1">
                <a:solidFill>
                  <a:schemeClr val="tx1"/>
                </a:solidFill>
              </a:rPr>
              <a:t>gender</a:t>
            </a:r>
            <a:r>
              <a:rPr lang="nn-NO" sz="2800" dirty="0">
                <a:solidFill>
                  <a:schemeClr val="tx1"/>
                </a:solidFill>
              </a:rPr>
              <a:t> </a:t>
            </a:r>
            <a:r>
              <a:rPr lang="nn-NO" sz="2800" dirty="0" err="1">
                <a:solidFill>
                  <a:schemeClr val="tx1"/>
                </a:solidFill>
              </a:rPr>
              <a:t>discrimination</a:t>
            </a:r>
            <a:r>
              <a:rPr lang="nn-NO" sz="2800" dirty="0">
                <a:solidFill>
                  <a:schemeClr val="tx1"/>
                </a:solidFill>
              </a:rPr>
              <a:t> in land inheritance </a:t>
            </a:r>
            <a:r>
              <a:rPr lang="nn-NO" sz="2800" dirty="0" err="1">
                <a:solidFill>
                  <a:schemeClr val="tx1"/>
                </a:solidFill>
              </a:rPr>
              <a:t>rights</a:t>
            </a:r>
            <a:r>
              <a:rPr lang="nn-NO" sz="2800" dirty="0">
                <a:solidFill>
                  <a:schemeClr val="tx1"/>
                </a:solidFill>
              </a:rPr>
              <a:t>, </a:t>
            </a:r>
            <a:r>
              <a:rPr lang="nn-NO" sz="2800" dirty="0" err="1">
                <a:solidFill>
                  <a:schemeClr val="tx1"/>
                </a:solidFill>
              </a:rPr>
              <a:t>especially</a:t>
            </a:r>
            <a:r>
              <a:rPr lang="nn-NO" sz="2800" dirty="0">
                <a:solidFill>
                  <a:schemeClr val="tx1"/>
                </a:solidFill>
              </a:rPr>
              <a:t> in rural </a:t>
            </a:r>
            <a:r>
              <a:rPr lang="nn-NO" sz="2800" dirty="0" err="1">
                <a:solidFill>
                  <a:schemeClr val="tx1"/>
                </a:solidFill>
              </a:rPr>
              <a:t>areas</a:t>
            </a:r>
            <a:r>
              <a:rPr lang="nn-NO" sz="2800" dirty="0">
                <a:solidFill>
                  <a:schemeClr val="tx1"/>
                </a:solidFill>
              </a:rPr>
              <a:t> in </a:t>
            </a:r>
            <a:r>
              <a:rPr lang="nn-NO" sz="2800" dirty="0" err="1">
                <a:solidFill>
                  <a:schemeClr val="tx1"/>
                </a:solidFill>
              </a:rPr>
              <a:t>the</a:t>
            </a:r>
            <a:r>
              <a:rPr lang="nn-NO" sz="2800" dirty="0">
                <a:solidFill>
                  <a:schemeClr val="tx1"/>
                </a:solidFill>
              </a:rPr>
              <a:t> </a:t>
            </a:r>
            <a:r>
              <a:rPr lang="nn-NO" sz="2800" dirty="0" err="1">
                <a:solidFill>
                  <a:schemeClr val="tx1"/>
                </a:solidFill>
              </a:rPr>
              <a:t>east</a:t>
            </a:r>
            <a:r>
              <a:rPr lang="nn-NO" sz="2800" dirty="0">
                <a:solidFill>
                  <a:schemeClr val="tx1"/>
                </a:solidFill>
              </a:rPr>
              <a:t>.  </a:t>
            </a:r>
            <a:r>
              <a:rPr lang="nn-NO" sz="2800" dirty="0" err="1">
                <a:solidFill>
                  <a:srgbClr val="00B050"/>
                </a:solidFill>
              </a:rPr>
              <a:t>Eto</a:t>
            </a:r>
            <a:r>
              <a:rPr lang="nn-NO" sz="2800" dirty="0">
                <a:solidFill>
                  <a:srgbClr val="00B050"/>
                </a:solidFill>
              </a:rPr>
              <a:t> </a:t>
            </a:r>
            <a:r>
              <a:rPr lang="nn-NO" sz="2800" dirty="0" err="1">
                <a:solidFill>
                  <a:srgbClr val="00B050"/>
                </a:solidFill>
              </a:rPr>
              <a:t>Madagasikara</a:t>
            </a:r>
            <a:r>
              <a:rPr lang="nn-NO" sz="2800" dirty="0">
                <a:solidFill>
                  <a:srgbClr val="00B050"/>
                </a:solidFill>
              </a:rPr>
              <a:t>, </a:t>
            </a:r>
            <a:r>
              <a:rPr lang="nn-NO" sz="2800" dirty="0" err="1">
                <a:solidFill>
                  <a:srgbClr val="00B050"/>
                </a:solidFill>
              </a:rPr>
              <a:t>indrindra</a:t>
            </a:r>
            <a:r>
              <a:rPr lang="nn-NO" sz="2800" dirty="0">
                <a:solidFill>
                  <a:srgbClr val="00B050"/>
                </a:solidFill>
              </a:rPr>
              <a:t> </a:t>
            </a:r>
            <a:r>
              <a:rPr lang="nn-NO" sz="2800" dirty="0" err="1">
                <a:solidFill>
                  <a:srgbClr val="00B050"/>
                </a:solidFill>
              </a:rPr>
              <a:t>amin’ny</a:t>
            </a:r>
            <a:r>
              <a:rPr lang="nn-NO" sz="2800" dirty="0">
                <a:solidFill>
                  <a:srgbClr val="00B050"/>
                </a:solidFill>
              </a:rPr>
              <a:t> </a:t>
            </a:r>
            <a:r>
              <a:rPr lang="nn-NO" sz="2800" dirty="0" err="1">
                <a:solidFill>
                  <a:srgbClr val="00B050"/>
                </a:solidFill>
              </a:rPr>
              <a:t>ambanivolo</a:t>
            </a:r>
            <a:r>
              <a:rPr lang="nn-NO" sz="2800" dirty="0">
                <a:solidFill>
                  <a:srgbClr val="00B050"/>
                </a:solidFill>
              </a:rPr>
              <a:t> </a:t>
            </a:r>
            <a:r>
              <a:rPr lang="nn-NO" sz="2800" dirty="0" err="1">
                <a:solidFill>
                  <a:srgbClr val="00B050"/>
                </a:solidFill>
              </a:rPr>
              <a:t>atsinanana</a:t>
            </a:r>
            <a:r>
              <a:rPr lang="nn-NO" sz="2800" dirty="0">
                <a:solidFill>
                  <a:srgbClr val="00B050"/>
                </a:solidFill>
              </a:rPr>
              <a:t> , ny </a:t>
            </a:r>
            <a:r>
              <a:rPr lang="nn-NO" sz="2800" dirty="0" err="1">
                <a:solidFill>
                  <a:srgbClr val="00B050"/>
                </a:solidFill>
              </a:rPr>
              <a:t>lehilahy</a:t>
            </a:r>
            <a:r>
              <a:rPr lang="nn-NO" sz="2800" dirty="0">
                <a:solidFill>
                  <a:srgbClr val="00B050"/>
                </a:solidFill>
              </a:rPr>
              <a:t> </a:t>
            </a:r>
            <a:r>
              <a:rPr lang="nn-NO" sz="2800" dirty="0" err="1">
                <a:solidFill>
                  <a:srgbClr val="00B050"/>
                </a:solidFill>
              </a:rPr>
              <a:t>mahazo</a:t>
            </a:r>
            <a:r>
              <a:rPr lang="nn-NO" sz="2800" dirty="0">
                <a:solidFill>
                  <a:srgbClr val="00B050"/>
                </a:solidFill>
              </a:rPr>
              <a:t> lova </a:t>
            </a:r>
            <a:r>
              <a:rPr lang="nn-NO" sz="2800" dirty="0" err="1">
                <a:solidFill>
                  <a:srgbClr val="00B050"/>
                </a:solidFill>
              </a:rPr>
              <a:t>bebe</a:t>
            </a:r>
            <a:r>
              <a:rPr lang="nn-NO" sz="2800" dirty="0">
                <a:solidFill>
                  <a:srgbClr val="00B050"/>
                </a:solidFill>
              </a:rPr>
              <a:t> </a:t>
            </a:r>
            <a:r>
              <a:rPr lang="nn-NO" sz="2800" dirty="0" err="1">
                <a:solidFill>
                  <a:srgbClr val="00B050"/>
                </a:solidFill>
              </a:rPr>
              <a:t>kokoa</a:t>
            </a:r>
            <a:r>
              <a:rPr lang="nn-NO" sz="2800" dirty="0">
                <a:solidFill>
                  <a:srgbClr val="00B050"/>
                </a:solidFill>
              </a:rPr>
              <a:t> </a:t>
            </a:r>
            <a:r>
              <a:rPr lang="nn-NO" sz="2800" dirty="0" err="1">
                <a:solidFill>
                  <a:srgbClr val="00B050"/>
                </a:solidFill>
              </a:rPr>
              <a:t>noho</a:t>
            </a:r>
            <a:r>
              <a:rPr lang="nn-NO" sz="2800" dirty="0">
                <a:solidFill>
                  <a:srgbClr val="00B050"/>
                </a:solidFill>
              </a:rPr>
              <a:t> ny </a:t>
            </a:r>
            <a:r>
              <a:rPr lang="nn-NO" sz="2800" dirty="0" err="1">
                <a:solidFill>
                  <a:srgbClr val="00B050"/>
                </a:solidFill>
              </a:rPr>
              <a:t>vehivavy</a:t>
            </a:r>
            <a:r>
              <a:rPr lang="nn-NO" sz="2800" dirty="0">
                <a:solidFill>
                  <a:srgbClr val="00B050"/>
                </a:solidFill>
              </a:rPr>
              <a:t> </a:t>
            </a:r>
            <a:r>
              <a:rPr lang="nn-NO" sz="2800" dirty="0" err="1">
                <a:solidFill>
                  <a:srgbClr val="00B050"/>
                </a:solidFill>
              </a:rPr>
              <a:t>na</a:t>
            </a:r>
            <a:r>
              <a:rPr lang="nn-NO" sz="2800" dirty="0">
                <a:solidFill>
                  <a:srgbClr val="00B050"/>
                </a:solidFill>
              </a:rPr>
              <a:t> ny </a:t>
            </a:r>
            <a:r>
              <a:rPr lang="nn-NO" sz="2800" dirty="0" err="1">
                <a:solidFill>
                  <a:srgbClr val="00B050"/>
                </a:solidFill>
              </a:rPr>
              <a:t>vehivavy</a:t>
            </a:r>
            <a:r>
              <a:rPr lang="nn-NO" sz="2800" dirty="0">
                <a:solidFill>
                  <a:srgbClr val="00B050"/>
                </a:solidFill>
              </a:rPr>
              <a:t> dia </a:t>
            </a:r>
            <a:r>
              <a:rPr lang="nn-NO" sz="2800" dirty="0" err="1">
                <a:solidFill>
                  <a:srgbClr val="00B050"/>
                </a:solidFill>
              </a:rPr>
              <a:t>tsy</a:t>
            </a:r>
            <a:r>
              <a:rPr lang="nn-NO" sz="2800" dirty="0">
                <a:solidFill>
                  <a:srgbClr val="00B050"/>
                </a:solidFill>
              </a:rPr>
              <a:t> </a:t>
            </a:r>
            <a:r>
              <a:rPr lang="nn-NO" sz="2800" dirty="0" err="1">
                <a:solidFill>
                  <a:srgbClr val="00B050"/>
                </a:solidFill>
              </a:rPr>
              <a:t>mandova</a:t>
            </a:r>
            <a:r>
              <a:rPr lang="nn-NO" sz="2800" dirty="0">
                <a:solidFill>
                  <a:srgbClr val="00B050"/>
                </a:solidFill>
              </a:rPr>
              <a:t>.</a:t>
            </a:r>
            <a:br>
              <a:rPr lang="en-US" sz="2800" dirty="0"/>
            </a:br>
            <a:endParaRPr lang="en-US" sz="2800" dirty="0">
              <a:solidFill>
                <a:srgbClr val="00B050"/>
              </a:solidFill>
            </a:endParaRPr>
          </a:p>
        </p:txBody>
      </p:sp>
    </p:spTree>
    <p:extLst>
      <p:ext uri="{BB962C8B-B14F-4D97-AF65-F5344CB8AC3E}">
        <p14:creationId xmlns:p14="http://schemas.microsoft.com/office/powerpoint/2010/main" val="147456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67BD-7A43-9E4E-8E75-33799DD0E433}"/>
              </a:ext>
            </a:extLst>
          </p:cNvPr>
          <p:cNvSpPr>
            <a:spLocks noGrp="1"/>
          </p:cNvSpPr>
          <p:nvPr>
            <p:ph type="title"/>
          </p:nvPr>
        </p:nvSpPr>
        <p:spPr/>
        <p:txBody>
          <a:bodyPr>
            <a:noAutofit/>
          </a:bodyPr>
          <a:lstStyle/>
          <a:p>
            <a:r>
              <a:rPr lang="en-US" sz="2800" dirty="0"/>
              <a:t>3.) Men often get more recognition for work (especially in science) than women, they are underrepresented in this field. </a:t>
            </a:r>
            <a:r>
              <a:rPr lang="en-US" sz="2800" dirty="0" err="1">
                <a:solidFill>
                  <a:srgbClr val="00B050"/>
                </a:solidFill>
              </a:rPr>
              <a:t>Matetika</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lehilahy</a:t>
            </a:r>
            <a:r>
              <a:rPr lang="en-US" sz="2800" dirty="0">
                <a:solidFill>
                  <a:srgbClr val="00B050"/>
                </a:solidFill>
              </a:rPr>
              <a:t> no </a:t>
            </a:r>
            <a:r>
              <a:rPr lang="en-US" sz="2800" dirty="0" err="1">
                <a:solidFill>
                  <a:srgbClr val="00B050"/>
                </a:solidFill>
              </a:rPr>
              <a:t>mahazo</a:t>
            </a:r>
            <a:r>
              <a:rPr lang="en-US" sz="2800" dirty="0">
                <a:solidFill>
                  <a:srgbClr val="00B050"/>
                </a:solidFill>
              </a:rPr>
              <a:t> </a:t>
            </a:r>
            <a:r>
              <a:rPr lang="en-US" sz="2800" dirty="0" err="1">
                <a:solidFill>
                  <a:srgbClr val="00B050"/>
                </a:solidFill>
              </a:rPr>
              <a:t>fankasitrahana</a:t>
            </a:r>
            <a:r>
              <a:rPr lang="en-US" sz="2800" dirty="0">
                <a:solidFill>
                  <a:srgbClr val="00B050"/>
                </a:solidFill>
              </a:rPr>
              <a:t> </a:t>
            </a:r>
            <a:r>
              <a:rPr lang="en-US" sz="2800" dirty="0" err="1">
                <a:solidFill>
                  <a:srgbClr val="00B050"/>
                </a:solidFill>
              </a:rPr>
              <a:t>bebe</a:t>
            </a:r>
            <a:r>
              <a:rPr lang="en-US" sz="2800" dirty="0">
                <a:solidFill>
                  <a:srgbClr val="00B050"/>
                </a:solidFill>
              </a:rPr>
              <a:t> </a:t>
            </a:r>
            <a:r>
              <a:rPr lang="en-US" sz="2800" dirty="0" err="1">
                <a:solidFill>
                  <a:srgbClr val="00B050"/>
                </a:solidFill>
              </a:rPr>
              <a:t>kokoa</a:t>
            </a:r>
            <a:r>
              <a:rPr lang="en-US" sz="2800" dirty="0">
                <a:solidFill>
                  <a:srgbClr val="00B050"/>
                </a:solidFill>
              </a:rPr>
              <a:t> </a:t>
            </a:r>
            <a:r>
              <a:rPr lang="en-US" sz="2800" dirty="0" err="1">
                <a:solidFill>
                  <a:srgbClr val="00B050"/>
                </a:solidFill>
              </a:rPr>
              <a:t>amin'ny</a:t>
            </a:r>
            <a:r>
              <a:rPr lang="en-US" sz="2800" dirty="0">
                <a:solidFill>
                  <a:srgbClr val="00B050"/>
                </a:solidFill>
              </a:rPr>
              <a:t> </a:t>
            </a:r>
            <a:r>
              <a:rPr lang="en-US" sz="2800" dirty="0" err="1">
                <a:solidFill>
                  <a:srgbClr val="00B050"/>
                </a:solidFill>
              </a:rPr>
              <a:t>asa</a:t>
            </a:r>
            <a:r>
              <a:rPr lang="en-US" sz="2800" dirty="0">
                <a:solidFill>
                  <a:srgbClr val="00B050"/>
                </a:solidFill>
              </a:rPr>
              <a:t> (</a:t>
            </a:r>
            <a:r>
              <a:rPr lang="en-US" sz="2800" dirty="0" err="1">
                <a:solidFill>
                  <a:srgbClr val="00B050"/>
                </a:solidFill>
              </a:rPr>
              <a:t>indrindra</a:t>
            </a:r>
            <a:r>
              <a:rPr lang="en-US" sz="2800" dirty="0">
                <a:solidFill>
                  <a:srgbClr val="00B050"/>
                </a:solidFill>
              </a:rPr>
              <a:t> </a:t>
            </a:r>
            <a:r>
              <a:rPr lang="en-US" sz="2800" dirty="0" err="1">
                <a:solidFill>
                  <a:srgbClr val="00B050"/>
                </a:solidFill>
              </a:rPr>
              <a:t>amin'ny</a:t>
            </a:r>
            <a:r>
              <a:rPr lang="en-US" sz="2800" dirty="0">
                <a:solidFill>
                  <a:srgbClr val="00B050"/>
                </a:solidFill>
              </a:rPr>
              <a:t> </a:t>
            </a:r>
            <a:r>
              <a:rPr lang="en-US" sz="2800" dirty="0" err="1">
                <a:solidFill>
                  <a:srgbClr val="00B050"/>
                </a:solidFill>
              </a:rPr>
              <a:t>siansa</a:t>
            </a:r>
            <a:r>
              <a:rPr lang="en-US" sz="2800" dirty="0">
                <a:solidFill>
                  <a:srgbClr val="00B050"/>
                </a:solidFill>
              </a:rPr>
              <a:t>) </a:t>
            </a:r>
            <a:r>
              <a:rPr lang="en-US" sz="2800" dirty="0" err="1">
                <a:solidFill>
                  <a:srgbClr val="00B050"/>
                </a:solidFill>
              </a:rPr>
              <a:t>noho</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vehivavy</a:t>
            </a:r>
            <a:r>
              <a:rPr lang="en-US" sz="2800" dirty="0">
                <a:solidFill>
                  <a:srgbClr val="00B050"/>
                </a:solidFill>
              </a:rPr>
              <a:t>.</a:t>
            </a:r>
            <a:r>
              <a:rPr lang="en-US" sz="2800" dirty="0"/>
              <a:t> </a:t>
            </a:r>
            <a:br>
              <a:rPr lang="en-US" sz="2800" dirty="0"/>
            </a:br>
            <a:br>
              <a:rPr lang="en-US" sz="2800" dirty="0"/>
            </a:br>
            <a:r>
              <a:rPr lang="en-US" sz="2800" dirty="0"/>
              <a:t>4.) As of last year, if a Malagasy woman/foreign man had a child, the child was not eligible to be a Malagasy citizen.  However, if a Malagasy man/foreign woman had a child, they were granted citizenship. </a:t>
            </a:r>
            <a:r>
              <a:rPr lang="en-US" sz="2800" dirty="0" err="1">
                <a:solidFill>
                  <a:srgbClr val="00B050"/>
                </a:solidFill>
              </a:rPr>
              <a:t>Raha</a:t>
            </a:r>
            <a:r>
              <a:rPr lang="en-US" sz="2800" dirty="0">
                <a:solidFill>
                  <a:srgbClr val="00B050"/>
                </a:solidFill>
              </a:rPr>
              <a:t> </a:t>
            </a:r>
            <a:r>
              <a:rPr lang="en-US" sz="2800" dirty="0" err="1">
                <a:solidFill>
                  <a:srgbClr val="00B050"/>
                </a:solidFill>
              </a:rPr>
              <a:t>nanan-janaka</a:t>
            </a:r>
            <a:r>
              <a:rPr lang="en-US" sz="2800" dirty="0">
                <a:solidFill>
                  <a:srgbClr val="00B050"/>
                </a:solidFill>
              </a:rPr>
              <a:t> </a:t>
            </a:r>
            <a:r>
              <a:rPr lang="en-US" sz="2800" dirty="0" err="1">
                <a:solidFill>
                  <a:srgbClr val="00B050"/>
                </a:solidFill>
              </a:rPr>
              <a:t>vehivavy</a:t>
            </a:r>
            <a:r>
              <a:rPr lang="en-US" sz="2800" dirty="0">
                <a:solidFill>
                  <a:srgbClr val="00B050"/>
                </a:solidFill>
              </a:rPr>
              <a:t> </a:t>
            </a:r>
            <a:r>
              <a:rPr lang="en-US" sz="2800" dirty="0" err="1">
                <a:solidFill>
                  <a:srgbClr val="00B050"/>
                </a:solidFill>
              </a:rPr>
              <a:t>Gasy</a:t>
            </a:r>
            <a:r>
              <a:rPr lang="en-US" sz="2800" dirty="0">
                <a:solidFill>
                  <a:srgbClr val="00B050"/>
                </a:solidFill>
              </a:rPr>
              <a:t>/ </a:t>
            </a:r>
            <a:r>
              <a:rPr lang="en-US" sz="2800" dirty="0" err="1">
                <a:solidFill>
                  <a:srgbClr val="00B050"/>
                </a:solidFill>
              </a:rPr>
              <a:t>vahiny</a:t>
            </a:r>
            <a:r>
              <a:rPr lang="en-US" sz="2800" dirty="0">
                <a:solidFill>
                  <a:srgbClr val="00B050"/>
                </a:solidFill>
              </a:rPr>
              <a:t> </a:t>
            </a:r>
            <a:r>
              <a:rPr lang="en-US" sz="2800" dirty="0" err="1">
                <a:solidFill>
                  <a:srgbClr val="00B050"/>
                </a:solidFill>
              </a:rPr>
              <a:t>Lahy</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zaza</a:t>
            </a:r>
            <a:r>
              <a:rPr lang="en-US" sz="2800" dirty="0">
                <a:solidFill>
                  <a:srgbClr val="00B050"/>
                </a:solidFill>
              </a:rPr>
              <a:t> </a:t>
            </a:r>
            <a:r>
              <a:rPr lang="en-US" sz="2800" dirty="0" err="1">
                <a:solidFill>
                  <a:srgbClr val="00B050"/>
                </a:solidFill>
              </a:rPr>
              <a:t>dia</a:t>
            </a:r>
            <a:r>
              <a:rPr lang="en-US" sz="2800" dirty="0">
                <a:solidFill>
                  <a:srgbClr val="00B050"/>
                </a:solidFill>
              </a:rPr>
              <a:t> </a:t>
            </a:r>
            <a:r>
              <a:rPr lang="en-US" sz="2800" u="sng" dirty="0" err="1">
                <a:solidFill>
                  <a:srgbClr val="00B050"/>
                </a:solidFill>
              </a:rPr>
              <a:t>tsy</a:t>
            </a:r>
            <a:r>
              <a:rPr lang="en-US" sz="2800" u="sng" dirty="0">
                <a:solidFill>
                  <a:srgbClr val="00B050"/>
                </a:solidFill>
              </a:rPr>
              <a:t> </a:t>
            </a:r>
            <a:r>
              <a:rPr lang="en-US" sz="2800" u="sng" dirty="0" err="1">
                <a:solidFill>
                  <a:srgbClr val="00B050"/>
                </a:solidFill>
              </a:rPr>
              <a:t>nahazo</a:t>
            </a:r>
            <a:r>
              <a:rPr lang="en-US" sz="2800" u="sng" dirty="0">
                <a:solidFill>
                  <a:srgbClr val="00B050"/>
                </a:solidFill>
              </a:rPr>
              <a:t> </a:t>
            </a:r>
            <a:r>
              <a:rPr lang="en-US" sz="2800" u="sng" dirty="0" err="1">
                <a:solidFill>
                  <a:srgbClr val="00B050"/>
                </a:solidFill>
              </a:rPr>
              <a:t>zom-pirenena</a:t>
            </a:r>
            <a:r>
              <a:rPr lang="en-US" sz="2800" u="sng" dirty="0">
                <a:solidFill>
                  <a:srgbClr val="00B050"/>
                </a:solidFill>
              </a:rPr>
              <a:t> </a:t>
            </a:r>
            <a:r>
              <a:rPr lang="en-US" sz="2800" dirty="0">
                <a:solidFill>
                  <a:srgbClr val="00B050"/>
                </a:solidFill>
              </a:rPr>
              <a:t>(</a:t>
            </a:r>
            <a:r>
              <a:rPr lang="en-US" sz="2800" dirty="0" err="1">
                <a:solidFill>
                  <a:srgbClr val="00B050"/>
                </a:solidFill>
              </a:rPr>
              <a:t>kara-mpanondro</a:t>
            </a:r>
            <a:r>
              <a:rPr lang="en-US" sz="2800" dirty="0">
                <a:solidFill>
                  <a:srgbClr val="00B050"/>
                </a:solidFill>
              </a:rPr>
              <a:t>) Malagasy </a:t>
            </a:r>
            <a:r>
              <a:rPr lang="en-US" sz="2800" dirty="0" err="1">
                <a:solidFill>
                  <a:srgbClr val="00B050"/>
                </a:solidFill>
              </a:rPr>
              <a:t>ny</a:t>
            </a:r>
            <a:r>
              <a:rPr lang="en-US" sz="2800" dirty="0">
                <a:solidFill>
                  <a:srgbClr val="00B050"/>
                </a:solidFill>
              </a:rPr>
              <a:t> </a:t>
            </a:r>
            <a:r>
              <a:rPr lang="en-US" sz="2800" dirty="0" err="1">
                <a:solidFill>
                  <a:srgbClr val="00B050"/>
                </a:solidFill>
              </a:rPr>
              <a:t>zanaka</a:t>
            </a:r>
            <a:r>
              <a:rPr lang="en-US" sz="2800" dirty="0">
                <a:solidFill>
                  <a:srgbClr val="00B050"/>
                </a:solidFill>
              </a:rPr>
              <a:t>, fa </a:t>
            </a:r>
            <a:r>
              <a:rPr lang="en-US" sz="2800" dirty="0" err="1">
                <a:solidFill>
                  <a:srgbClr val="00B050"/>
                </a:solidFill>
              </a:rPr>
              <a:t>raha</a:t>
            </a:r>
            <a:r>
              <a:rPr lang="en-US" sz="2800" dirty="0">
                <a:solidFill>
                  <a:srgbClr val="00B050"/>
                </a:solidFill>
              </a:rPr>
              <a:t> </a:t>
            </a:r>
            <a:r>
              <a:rPr lang="en-US" sz="2800" dirty="0" err="1">
                <a:solidFill>
                  <a:srgbClr val="00B050"/>
                </a:solidFill>
              </a:rPr>
              <a:t>nanan-janaka</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lehilahy</a:t>
            </a:r>
            <a:r>
              <a:rPr lang="en-US" sz="2800" dirty="0">
                <a:solidFill>
                  <a:srgbClr val="00B050"/>
                </a:solidFill>
              </a:rPr>
              <a:t> </a:t>
            </a:r>
            <a:r>
              <a:rPr lang="en-US" sz="2800" dirty="0" err="1">
                <a:solidFill>
                  <a:srgbClr val="00B050"/>
                </a:solidFill>
              </a:rPr>
              <a:t>gasy</a:t>
            </a:r>
            <a:r>
              <a:rPr lang="en-US" sz="2800" dirty="0">
                <a:solidFill>
                  <a:srgbClr val="00B050"/>
                </a:solidFill>
              </a:rPr>
              <a:t>/</a:t>
            </a:r>
            <a:r>
              <a:rPr lang="en-US" sz="2800" dirty="0" err="1">
                <a:solidFill>
                  <a:srgbClr val="00B050"/>
                </a:solidFill>
              </a:rPr>
              <a:t>vahiny</a:t>
            </a:r>
            <a:r>
              <a:rPr lang="en-US" sz="2800" dirty="0">
                <a:solidFill>
                  <a:srgbClr val="00B050"/>
                </a:solidFill>
              </a:rPr>
              <a:t> </a:t>
            </a:r>
            <a:r>
              <a:rPr lang="en-US" sz="2800" dirty="0" err="1">
                <a:solidFill>
                  <a:srgbClr val="00B050"/>
                </a:solidFill>
              </a:rPr>
              <a:t>vavy</a:t>
            </a:r>
            <a:r>
              <a:rPr lang="en-US" sz="2800" dirty="0">
                <a:solidFill>
                  <a:srgbClr val="00B050"/>
                </a:solidFill>
              </a:rPr>
              <a:t> </a:t>
            </a:r>
            <a:r>
              <a:rPr lang="en-US" sz="2800" dirty="0" err="1">
                <a:solidFill>
                  <a:srgbClr val="00B050"/>
                </a:solidFill>
              </a:rPr>
              <a:t>dia</a:t>
            </a:r>
            <a:r>
              <a:rPr lang="en-US" sz="2800" dirty="0">
                <a:solidFill>
                  <a:srgbClr val="00B050"/>
                </a:solidFill>
              </a:rPr>
              <a:t> </a:t>
            </a:r>
            <a:r>
              <a:rPr lang="en-US" sz="2800" dirty="0" err="1">
                <a:solidFill>
                  <a:srgbClr val="00B050"/>
                </a:solidFill>
              </a:rPr>
              <a:t>nahazo</a:t>
            </a:r>
            <a:r>
              <a:rPr lang="en-US" sz="2800" dirty="0">
                <a:solidFill>
                  <a:srgbClr val="00B050"/>
                </a:solidFill>
              </a:rPr>
              <a:t>  </a:t>
            </a:r>
            <a:r>
              <a:rPr lang="en-US" sz="2800" dirty="0" err="1">
                <a:solidFill>
                  <a:srgbClr val="00B050"/>
                </a:solidFill>
              </a:rPr>
              <a:t>zom-pirenena</a:t>
            </a:r>
            <a:r>
              <a:rPr lang="en-US" sz="2800" dirty="0">
                <a:solidFill>
                  <a:srgbClr val="00B050"/>
                </a:solidFill>
              </a:rPr>
              <a:t> </a:t>
            </a:r>
            <a:r>
              <a:rPr lang="en-US" sz="2800" dirty="0" err="1">
                <a:solidFill>
                  <a:srgbClr val="00B050"/>
                </a:solidFill>
              </a:rPr>
              <a:t>ny</a:t>
            </a:r>
            <a:r>
              <a:rPr lang="en-US" sz="2800" dirty="0">
                <a:solidFill>
                  <a:srgbClr val="00B050"/>
                </a:solidFill>
              </a:rPr>
              <a:t> </a:t>
            </a:r>
            <a:r>
              <a:rPr lang="en-US" sz="2800" dirty="0" err="1">
                <a:solidFill>
                  <a:srgbClr val="00B050"/>
                </a:solidFill>
              </a:rPr>
              <a:t>zanaka</a:t>
            </a:r>
            <a:r>
              <a:rPr lang="en-US" sz="2800" dirty="0">
                <a:solidFill>
                  <a:srgbClr val="00B050"/>
                </a:solidFill>
              </a:rPr>
              <a:t>.</a:t>
            </a:r>
            <a:br>
              <a:rPr lang="en-US" sz="3200" dirty="0">
                <a:solidFill>
                  <a:srgbClr val="00B050"/>
                </a:solidFill>
              </a:rPr>
            </a:br>
            <a:br>
              <a:rPr lang="en-US" sz="3200" dirty="0"/>
            </a:br>
            <a:endParaRPr lang="en-US" sz="3200" dirty="0"/>
          </a:p>
        </p:txBody>
      </p:sp>
    </p:spTree>
    <p:extLst>
      <p:ext uri="{BB962C8B-B14F-4D97-AF65-F5344CB8AC3E}">
        <p14:creationId xmlns:p14="http://schemas.microsoft.com/office/powerpoint/2010/main" val="151440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FF4E9-2439-B742-B614-1087302ABE28}"/>
              </a:ext>
            </a:extLst>
          </p:cNvPr>
          <p:cNvSpPr>
            <a:spLocks noGrp="1"/>
          </p:cNvSpPr>
          <p:nvPr>
            <p:ph type="title"/>
          </p:nvPr>
        </p:nvSpPr>
        <p:spPr/>
        <p:txBody>
          <a:bodyPr>
            <a:noAutofit/>
          </a:bodyPr>
          <a:lstStyle/>
          <a:p>
            <a:r>
              <a:rPr lang="en-US" sz="3200" dirty="0"/>
              <a:t>5.) Women represent 50% of the population, but they do not hold many positions in government/leadership roles. </a:t>
            </a:r>
            <a:r>
              <a:rPr lang="en-US" sz="3200" dirty="0" err="1">
                <a:solidFill>
                  <a:srgbClr val="00B050"/>
                </a:solidFill>
              </a:rPr>
              <a:t>Vehivavy</a:t>
            </a:r>
            <a:r>
              <a:rPr lang="en-US" sz="3200" dirty="0">
                <a:solidFill>
                  <a:srgbClr val="00B050"/>
                </a:solidFill>
              </a:rPr>
              <a:t> </a:t>
            </a:r>
            <a:r>
              <a:rPr lang="en-US" sz="3200" dirty="0" err="1">
                <a:solidFill>
                  <a:srgbClr val="00B050"/>
                </a:solidFill>
              </a:rPr>
              <a:t>dia</a:t>
            </a:r>
            <a:r>
              <a:rPr lang="en-US" sz="3200" dirty="0">
                <a:solidFill>
                  <a:srgbClr val="00B050"/>
                </a:solidFill>
              </a:rPr>
              <a:t> 50% -</a:t>
            </a:r>
            <a:r>
              <a:rPr lang="en-US" sz="3200" dirty="0" err="1">
                <a:solidFill>
                  <a:srgbClr val="00B050"/>
                </a:solidFill>
              </a:rPr>
              <a:t>n'ny</a:t>
            </a:r>
            <a:r>
              <a:rPr lang="en-US" sz="3200" dirty="0">
                <a:solidFill>
                  <a:srgbClr val="00B050"/>
                </a:solidFill>
              </a:rPr>
              <a:t> </a:t>
            </a:r>
            <a:r>
              <a:rPr lang="en-US" sz="3200" dirty="0" err="1">
                <a:solidFill>
                  <a:srgbClr val="00B050"/>
                </a:solidFill>
              </a:rPr>
              <a:t>mponina</a:t>
            </a:r>
            <a:r>
              <a:rPr lang="en-US" sz="3200" dirty="0">
                <a:solidFill>
                  <a:srgbClr val="00B050"/>
                </a:solidFill>
              </a:rPr>
              <a:t>, </a:t>
            </a:r>
            <a:r>
              <a:rPr lang="en-US" sz="3200" dirty="0" err="1">
                <a:solidFill>
                  <a:srgbClr val="00B050"/>
                </a:solidFill>
              </a:rPr>
              <a:t>saingy</a:t>
            </a:r>
            <a:r>
              <a:rPr lang="en-US" sz="3200" dirty="0">
                <a:solidFill>
                  <a:srgbClr val="00B050"/>
                </a:solidFill>
              </a:rPr>
              <a:t> </a:t>
            </a:r>
            <a:r>
              <a:rPr lang="en-US" sz="3200" dirty="0" err="1">
                <a:solidFill>
                  <a:srgbClr val="00B050"/>
                </a:solidFill>
              </a:rPr>
              <a:t>tsy</a:t>
            </a:r>
            <a:r>
              <a:rPr lang="en-US" sz="3200" dirty="0">
                <a:solidFill>
                  <a:srgbClr val="00B050"/>
                </a:solidFill>
              </a:rPr>
              <a:t> </a:t>
            </a:r>
            <a:r>
              <a:rPr lang="en-US" sz="3200" dirty="0" err="1">
                <a:solidFill>
                  <a:srgbClr val="00B050"/>
                </a:solidFill>
              </a:rPr>
              <a:t>mitazona</a:t>
            </a:r>
            <a:r>
              <a:rPr lang="en-US" sz="3200" dirty="0">
                <a:solidFill>
                  <a:srgbClr val="00B050"/>
                </a:solidFill>
              </a:rPr>
              <a:t> </a:t>
            </a:r>
            <a:r>
              <a:rPr lang="en-US" sz="3200" dirty="0" err="1">
                <a:solidFill>
                  <a:srgbClr val="00B050"/>
                </a:solidFill>
              </a:rPr>
              <a:t>toerana</a:t>
            </a:r>
            <a:r>
              <a:rPr lang="en-US" sz="3200" dirty="0">
                <a:solidFill>
                  <a:srgbClr val="00B050"/>
                </a:solidFill>
              </a:rPr>
              <a:t> </a:t>
            </a:r>
            <a:r>
              <a:rPr lang="en-US" sz="3200" dirty="0" err="1">
                <a:solidFill>
                  <a:srgbClr val="00B050"/>
                </a:solidFill>
              </a:rPr>
              <a:t>maro</a:t>
            </a:r>
            <a:r>
              <a:rPr lang="en-US" sz="3200" dirty="0">
                <a:solidFill>
                  <a:srgbClr val="00B050"/>
                </a:solidFill>
              </a:rPr>
              <a:t> </a:t>
            </a:r>
            <a:r>
              <a:rPr lang="en-US" sz="3200" dirty="0" err="1">
                <a:solidFill>
                  <a:srgbClr val="00B050"/>
                </a:solidFill>
              </a:rPr>
              <a:t>ao</a:t>
            </a:r>
            <a:r>
              <a:rPr lang="en-US" sz="3200" dirty="0">
                <a:solidFill>
                  <a:srgbClr val="00B050"/>
                </a:solidFill>
              </a:rPr>
              <a:t> </a:t>
            </a:r>
            <a:r>
              <a:rPr lang="en-US" sz="3200" dirty="0" err="1">
                <a:solidFill>
                  <a:srgbClr val="00B050"/>
                </a:solidFill>
              </a:rPr>
              <a:t>amin’ny</a:t>
            </a:r>
            <a:r>
              <a:rPr lang="en-US" sz="3200" dirty="0">
                <a:solidFill>
                  <a:srgbClr val="00B050"/>
                </a:solidFill>
              </a:rPr>
              <a:t> </a:t>
            </a:r>
            <a:r>
              <a:rPr lang="en-US" sz="3200" dirty="0" err="1">
                <a:solidFill>
                  <a:srgbClr val="00B050"/>
                </a:solidFill>
              </a:rPr>
              <a:t>fanjakana</a:t>
            </a:r>
            <a:r>
              <a:rPr lang="en-US" sz="3200" dirty="0">
                <a:solidFill>
                  <a:srgbClr val="00B050"/>
                </a:solidFill>
              </a:rPr>
              <a:t> </a:t>
            </a:r>
            <a:r>
              <a:rPr lang="en-US" sz="3200" dirty="0" err="1">
                <a:solidFill>
                  <a:srgbClr val="00B050"/>
                </a:solidFill>
              </a:rPr>
              <a:t>na</a:t>
            </a:r>
            <a:r>
              <a:rPr lang="en-US" sz="3200" dirty="0">
                <a:solidFill>
                  <a:srgbClr val="00B050"/>
                </a:solidFill>
              </a:rPr>
              <a:t> </a:t>
            </a:r>
            <a:r>
              <a:rPr lang="en-US" sz="3200" dirty="0" err="1">
                <a:solidFill>
                  <a:srgbClr val="00B050"/>
                </a:solidFill>
              </a:rPr>
              <a:t>amin’ny</a:t>
            </a:r>
            <a:r>
              <a:rPr lang="en-US" sz="3200" dirty="0">
                <a:solidFill>
                  <a:srgbClr val="00B050"/>
                </a:solidFill>
              </a:rPr>
              <a:t> </a:t>
            </a:r>
            <a:r>
              <a:rPr lang="en-US" sz="3200" dirty="0" err="1">
                <a:solidFill>
                  <a:srgbClr val="00B050"/>
                </a:solidFill>
              </a:rPr>
              <a:t>asani</a:t>
            </a:r>
            <a:r>
              <a:rPr lang="en-US" sz="3200" dirty="0">
                <a:solidFill>
                  <a:srgbClr val="00B050"/>
                </a:solidFill>
              </a:rPr>
              <a:t>’ </a:t>
            </a:r>
            <a:r>
              <a:rPr lang="en-US" sz="3200" dirty="0" err="1">
                <a:solidFill>
                  <a:srgbClr val="00B050"/>
                </a:solidFill>
              </a:rPr>
              <a:t>mpitarika</a:t>
            </a:r>
            <a:r>
              <a:rPr lang="en-US" sz="3200" dirty="0">
                <a:solidFill>
                  <a:srgbClr val="00B050"/>
                </a:solidFill>
              </a:rPr>
              <a:t>.</a:t>
            </a:r>
            <a:endParaRPr lang="en-US" sz="3200" dirty="0"/>
          </a:p>
        </p:txBody>
      </p:sp>
    </p:spTree>
    <p:extLst>
      <p:ext uri="{BB962C8B-B14F-4D97-AF65-F5344CB8AC3E}">
        <p14:creationId xmlns:p14="http://schemas.microsoft.com/office/powerpoint/2010/main" val="16350008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99</TotalTime>
  <Words>137</Words>
  <Application>Microsoft Macintosh PowerPoint</Application>
  <PresentationFormat>Widescreen</PresentationFormat>
  <Paragraphs>6</Paragraphs>
  <Slides>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vt:i4>
      </vt:variant>
    </vt:vector>
  </HeadingPairs>
  <TitlesOfParts>
    <vt:vector size="8" baseType="lpstr">
      <vt:lpstr>Franklin Gothic Book</vt:lpstr>
      <vt:lpstr>Crop</vt:lpstr>
      <vt:lpstr> What is the Women’s March? Inona ny diaben’ny vehivavy?  The women’s march is an event that promotes equal rights for women, and celebrates the importance of women in society. Ny diaben'ny vehivavy dia hetsika fa manome lanja ny zon’ny vehivavy, ary mankalaza lanjan' ny vehivavy eo amin'ny fiarahamonina.   </vt:lpstr>
      <vt:lpstr>‘Izay mitambatra vato, izay misaraka fasika’</vt:lpstr>
      <vt:lpstr>Our goals for the Women’s March on Saturday: Ny tanjontsika amin'ny Diaben'ny Vehivavy amin'ny Asabotsy dia:   1.) Bring people from the community together (CVB, Ranomafana, E2M2, fokontany, sns.) to promote women’s rights and show solidarity. Mitarika ny olona avy amin'ny fiaraha-monina (CVB, Ranomafana, E2M2, fokontany, sns—vahiny sy Malagasy, vehivavy sy lehilahy) Mba hanome lanja ny zon'ny vehivavy sy hanehoana firaisankina.  2.) Promote the importance of education for women, women in science, and more women in government and leadership roles. Manome lanja ny fanabeazana ho an'ny vehivavy, vehivavy eo amin'ny siansa ary ny filàna vehivavy maro kokoa eo amin’ny sehatry ny fanjakana sy ny fahaiza-mitarika   </vt:lpstr>
      <vt:lpstr>Examples of gender inequality in the U.S. &amp; Madagascar: Ohatra momba ny tsy fitovan'ny lahy sy ny vavy amin’ny U.S. sy eto Madagasikara:  1.) Often women and men are not paid the same salary for doing the same job. Matetika ny vehivavy sy ny lehilahy no tsy mandray karama mitovy nefa ny asa izay nataon’izireo dia mitovy.  2.)Here in Madagascar, there is gender discrimination in land inheritance rights, especially in rural areas in the east.  Eto Madagasikara, indrindra amin’ny ambanivolo atsinanana , ny lehilahy mahazo lova bebe kokoa noho ny vehivavy na ny vehivavy dia tsy mandova. </vt:lpstr>
      <vt:lpstr>3.) Men often get more recognition for work (especially in science) than women, they are underrepresented in this field. Matetika ny lehilahy no mahazo fankasitrahana bebe kokoa amin'ny asa (indrindra amin'ny siansa) noho ny vehivavy.   4.) As of last year, if a Malagasy woman/foreign man had a child, the child was not eligible to be a Malagasy citizen.  However, if a Malagasy man/foreign woman had a child, they were granted citizenship. Raha nanan-janaka vehivavy Gasy/ vahiny Lahy ny zaza dia tsy nahazo zom-pirenena (kara-mpanondro) Malagasy ny zanaka, fa raha nanan-janaka ny lehilahy gasy/vahiny vavy dia nahazo  zom-pirenena ny zanaka.  </vt:lpstr>
      <vt:lpstr>5.) Women represent 50% of the population, but they do not hold many positions in government/leadership roles. Vehivavy dia 50% -n'ny mponina, saingy tsy mitazona toerana maro ao amin’ny fanjakana na amin’ny asani’ mpitarika.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What is the Women’s March? Inona ny diaben’ny vehivavy?  The women’s march is an event that promotes equal rights for women, and celebrates the importance of women in society. Ny diaben'ny vehivavy dia hetsika fa manome lanja ny zon’ny vehivavy, ary mankalaza ny maha-zava-dehibe (l’importance) ny vehivavy eo amin'ny fiarahamonina.   </dc:title>
  <dc:creator>liz toomey</dc:creator>
  <cp:lastModifiedBy>liz toomey</cp:lastModifiedBy>
  <cp:revision>7</cp:revision>
  <dcterms:created xsi:type="dcterms:W3CDTF">2019-01-16T05:45:14Z</dcterms:created>
  <dcterms:modified xsi:type="dcterms:W3CDTF">2019-01-16T10:32:54Z</dcterms:modified>
</cp:coreProperties>
</file>